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2"/>
  </p:notesMasterIdLst>
  <p:sldIdLst>
    <p:sldId id="257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00" r:id="rId37"/>
    <p:sldId id="259" r:id="rId38"/>
    <p:sldId id="261" r:id="rId39"/>
    <p:sldId id="263" r:id="rId40"/>
    <p:sldId id="265" r:id="rId41"/>
    <p:sldId id="267" r:id="rId42"/>
    <p:sldId id="269" r:id="rId43"/>
    <p:sldId id="271" r:id="rId44"/>
    <p:sldId id="273" r:id="rId45"/>
    <p:sldId id="275" r:id="rId46"/>
    <p:sldId id="277" r:id="rId47"/>
    <p:sldId id="279" r:id="rId48"/>
    <p:sldId id="281" r:id="rId49"/>
    <p:sldId id="283" r:id="rId50"/>
    <p:sldId id="291" r:id="rId51"/>
    <p:sldId id="294" r:id="rId52"/>
    <p:sldId id="295" r:id="rId53"/>
    <p:sldId id="296" r:id="rId54"/>
    <p:sldId id="298" r:id="rId55"/>
    <p:sldId id="299" r:id="rId56"/>
    <p:sldId id="311" r:id="rId57"/>
    <p:sldId id="301" r:id="rId58"/>
    <p:sldId id="302" r:id="rId59"/>
    <p:sldId id="303" r:id="rId60"/>
    <p:sldId id="304" r:id="rId61"/>
    <p:sldId id="305" r:id="rId62"/>
    <p:sldId id="306" r:id="rId63"/>
    <p:sldId id="307" r:id="rId64"/>
    <p:sldId id="308" r:id="rId65"/>
    <p:sldId id="309" r:id="rId66"/>
    <p:sldId id="310" r:id="rId67"/>
    <p:sldId id="358" r:id="rId68"/>
    <p:sldId id="359" r:id="rId69"/>
    <p:sldId id="360" r:id="rId70"/>
    <p:sldId id="361" r:id="rId71"/>
    <p:sldId id="362" r:id="rId72"/>
    <p:sldId id="363" r:id="rId73"/>
    <p:sldId id="364" r:id="rId74"/>
    <p:sldId id="365" r:id="rId75"/>
    <p:sldId id="366" r:id="rId76"/>
    <p:sldId id="367" r:id="rId77"/>
    <p:sldId id="368" r:id="rId78"/>
    <p:sldId id="369" r:id="rId79"/>
    <p:sldId id="370" r:id="rId80"/>
    <p:sldId id="371" r:id="rId81"/>
    <p:sldId id="372" r:id="rId82"/>
    <p:sldId id="373" r:id="rId83"/>
    <p:sldId id="374" r:id="rId84"/>
    <p:sldId id="375" r:id="rId85"/>
    <p:sldId id="376" r:id="rId86"/>
    <p:sldId id="377" r:id="rId87"/>
    <p:sldId id="378" r:id="rId88"/>
    <p:sldId id="379" r:id="rId89"/>
    <p:sldId id="380" r:id="rId90"/>
    <p:sldId id="381" r:id="rId9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1F932-5F2C-4AF3-AF72-87B4F811FF23}" type="datetimeFigureOut">
              <a:rPr lang="en-ZA" smtClean="0"/>
              <a:pPr/>
              <a:t>2016/03/02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D89C6-B252-4B4C-A80A-322A1F0C8164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F1C2A3C-C87C-4E3C-8587-C69E8EA071CA}" type="slidenum">
              <a:rPr lang="en-US">
                <a:ea typeface="ＭＳ Ｐゴシック" pitchFamily="34" charset="-128"/>
              </a:rPr>
              <a:pPr/>
              <a:t>3</a:t>
            </a:fld>
            <a:endParaRPr 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2805CE-88CF-4433-94A0-1DB4A2B8542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2805CE-88CF-4433-94A0-1DB4A2B8542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63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64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65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423F77-31DA-41F6-BB33-51BA3505FB4B}" type="slidenum">
              <a:rPr lang="en-US">
                <a:ea typeface="ＭＳ Ｐゴシック" pitchFamily="34" charset="-128"/>
              </a:rPr>
              <a:pPr/>
              <a:t>23</a:t>
            </a:fld>
            <a:endParaRPr lang="en-US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68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69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70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71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95FCA7-9702-479D-A9F6-261F621E49E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72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088ADA-A69F-47A8-B0F1-D49411FDEC8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84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86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87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0C5E66-516B-4061-B5E9-5B53391537D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88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89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DE0C6-C5D9-43A0-998B-C66CF6770347}" type="slidenum">
              <a:rPr lang="en-US" smtClean="0"/>
              <a:pPr/>
              <a:t>90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A8DAB4-A0F7-4378-98BC-7466526C09E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FCA5DE-B708-4B9E-875B-FEBA5909FE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321378-31F1-48FD-B264-01C31DAF5EA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03D17-A146-43BA-AE9A-00032F36B37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Half yearly targets REPORT 2011/12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D89C6-B252-4B4C-A80A-322A1F0C8164}" type="slidenum">
              <a:rPr lang="en-ZA" smtClean="0"/>
              <a:pPr/>
              <a:t>40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42629-BC94-4F4E-AF34-5E8F579B85FD}" type="datetime1">
              <a:rPr lang="en-ZA" smtClean="0"/>
              <a:pPr/>
              <a:t>2016/03/02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27A51-24A8-4353-AFF5-2B38F27F53FB}" type="datetime1">
              <a:rPr lang="en-ZA" smtClean="0"/>
              <a:pPr/>
              <a:t>2016/03/02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157A0-1576-49BC-B05A-1F8E15095137}" type="datetime1">
              <a:rPr lang="en-ZA" smtClean="0"/>
              <a:pPr/>
              <a:t>2016/03/02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4ED2B-CDD5-4BDF-B6BE-1992A7EACBB9}" type="datetime1">
              <a:rPr lang="en-ZA" smtClean="0"/>
              <a:pPr/>
              <a:t>2016/03/02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765E2-05B7-4E8E-A587-13ACAC151DF5}" type="datetime1">
              <a:rPr lang="en-ZA" smtClean="0"/>
              <a:pPr/>
              <a:t>2016/03/02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C38D2-26B3-4BE1-90DA-2F3A5526E6A4}" type="datetime1">
              <a:rPr lang="en-ZA" smtClean="0"/>
              <a:pPr/>
              <a:t>2016/03/02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5D24-3F0B-42F8-802F-A862A4FC759A}" type="datetime1">
              <a:rPr lang="en-ZA" smtClean="0"/>
              <a:pPr/>
              <a:t>2016/03/02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3575B-3499-4223-86E7-5F7A7DFE4539}" type="datetime1">
              <a:rPr lang="en-ZA" smtClean="0"/>
              <a:pPr/>
              <a:t>2016/03/02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15B71-85F0-488C-ABE8-95773D75B6E5}" type="datetime1">
              <a:rPr lang="en-ZA" smtClean="0"/>
              <a:pPr/>
              <a:t>2016/03/02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458B-867C-4FA9-823E-1B3FAAEA41D3}" type="datetime1">
              <a:rPr lang="en-ZA" smtClean="0"/>
              <a:pPr/>
              <a:t>2016/03/02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E51BA-5F20-4EC7-946D-EB0A5384A3DF}" type="datetime1">
              <a:rPr lang="en-ZA" smtClean="0"/>
              <a:pPr/>
              <a:t>2016/03/02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B3D211-6621-412F-96DD-36CD20551A8E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998FA0-E7BB-4911-B0EF-E4560E8CCBC8}" type="datetime1">
              <a:rPr lang="en-ZA" smtClean="0"/>
              <a:pPr/>
              <a:t>2016/03/02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B3D211-6621-412F-96DD-36CD20551A8E}" type="slidenum">
              <a:rPr lang="en-ZA" smtClean="0"/>
              <a:pPr/>
              <a:t>‹#›</a:t>
            </a:fld>
            <a:endParaRPr lang="en-Z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348880"/>
            <a:ext cx="7851648" cy="1828800"/>
          </a:xfrm>
        </p:spPr>
        <p:txBody>
          <a:bodyPr/>
          <a:lstStyle/>
          <a:p>
            <a:pPr algn="ctr"/>
            <a:r>
              <a:rPr lang="en-US" dirty="0" smtClean="0"/>
              <a:t>MAKHUDUTHAMAGA MUNICIPALITY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61048"/>
            <a:ext cx="7854696" cy="1120088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Bodoni MT Black" pitchFamily="18" charset="0"/>
              </a:rPr>
              <a:t> </a:t>
            </a:r>
          </a:p>
          <a:p>
            <a:pPr algn="ctr"/>
            <a:r>
              <a:rPr lang="en-US" sz="3600" dirty="0" smtClean="0">
                <a:latin typeface="Bodoni MT Black" pitchFamily="18" charset="0"/>
              </a:rPr>
              <a:t>2011-2012</a:t>
            </a:r>
          </a:p>
          <a:p>
            <a:pPr algn="ctr"/>
            <a:r>
              <a:rPr lang="en-US" sz="3600" dirty="0" smtClean="0">
                <a:latin typeface="Bodoni MT Black" pitchFamily="18" charset="0"/>
              </a:rPr>
              <a:t>HALF YEARLY REPORT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CB07-79C2-4375-9C4F-250A4002E947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146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60648"/>
            <a:ext cx="2649181" cy="218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436196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0825" y="1481138"/>
          <a:ext cx="8393114" cy="430371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772315"/>
                <a:gridCol w="1571546"/>
                <a:gridCol w="1671930"/>
                <a:gridCol w="1705393"/>
                <a:gridCol w="1671930"/>
              </a:tblGrid>
              <a:tr h="11489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Activity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Scope</a:t>
                      </a:r>
                      <a:r>
                        <a:rPr lang="en-US" sz="1000" baseline="0" dirty="0" smtClean="0"/>
                        <a:t> of work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Amount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progress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Comments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</a:tr>
              <a:tr h="997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Riverside Access bridge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Removal of unstable material and import gravel material for </a:t>
                      </a:r>
                      <a:r>
                        <a:rPr lang="en-US" sz="1000" u="none" strike="noStrike" dirty="0" smtClean="0"/>
                        <a:t>backfilling, construction </a:t>
                      </a:r>
                      <a:r>
                        <a:rPr lang="en-US" sz="1000" u="none" strike="noStrike" dirty="0"/>
                        <a:t>of wing walls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  619,721.10 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The work is successfully done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  <a:latin typeface="+mn-lt"/>
                        </a:rPr>
                        <a:t>To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construct permanent structure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8" marB="45718"/>
                </a:tc>
              </a:tr>
              <a:tr h="997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Leolo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Import, backfill </a:t>
                      </a:r>
                      <a:r>
                        <a:rPr lang="en-US" sz="1000" u="none" strike="noStrike" dirty="0"/>
                        <a:t>and compact 1km road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  263,476.80 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The work is successfully done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Regular maintenance to avoid erosion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8" marB="45718"/>
                </a:tc>
              </a:tr>
              <a:tr h="1159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Ga-Mogashoa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1050 diameter </a:t>
                      </a:r>
                      <a:r>
                        <a:rPr lang="en-US" sz="1000" u="none" strike="noStrike" dirty="0" smtClean="0"/>
                        <a:t>pipe, construction </a:t>
                      </a:r>
                      <a:r>
                        <a:rPr lang="en-US" sz="1000" u="none" strike="noStrike" dirty="0"/>
                        <a:t>of wing </a:t>
                      </a:r>
                      <a:r>
                        <a:rPr lang="en-US" sz="1000" u="none" strike="noStrike" dirty="0" smtClean="0"/>
                        <a:t>walls, stone </a:t>
                      </a:r>
                      <a:r>
                        <a:rPr lang="en-US" sz="1000" u="none" strike="noStrike" dirty="0"/>
                        <a:t>pitching and gabions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  250,485.50 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The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work is at 90% complete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  <a:latin typeface="+mn-lt"/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outstanding work to be completed by end of January 2012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8" marB="45718"/>
                </a:tc>
              </a:tr>
            </a:tbl>
          </a:graphicData>
        </a:graphic>
      </p:graphicFrame>
      <p:sp>
        <p:nvSpPr>
          <p:cNvPr id="174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EEAC25-0089-4030-BA96-39045F9BA22D}" type="slidenum">
              <a:rPr lang="en-US">
                <a:ea typeface="ＭＳ Ｐゴシック" pitchFamily="34" charset="-128"/>
              </a:rPr>
              <a:pPr/>
              <a:t>10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86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pic>
        <p:nvPicPr>
          <p:cNvPr id="17445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46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0825" y="1481138"/>
          <a:ext cx="8393114" cy="3662361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772315"/>
                <a:gridCol w="1571546"/>
                <a:gridCol w="1671930"/>
                <a:gridCol w="1705393"/>
                <a:gridCol w="1671930"/>
              </a:tblGrid>
              <a:tr h="50768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Activity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Scope</a:t>
                      </a:r>
                      <a:r>
                        <a:rPr lang="en-US" sz="1000" baseline="0" dirty="0" smtClean="0"/>
                        <a:t> of work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Amount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progress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6" marB="45716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Comments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6" marB="45716"/>
                </a:tc>
              </a:tr>
              <a:tr h="9976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Kolokotela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dam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Compact, stabilize and stone pitch where there opening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was done</a:t>
                      </a:r>
                      <a:r>
                        <a:rPr lang="en-US" sz="1000" b="0" i="0" u="none" strike="noStrike" dirty="0" smtClean="0">
                          <a:latin typeface="+mn-lt"/>
                        </a:rPr>
                        <a:t> 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  </a:t>
                      </a:r>
                      <a:r>
                        <a:rPr lang="en-US" sz="1000" u="none" strike="noStrike" dirty="0" smtClean="0"/>
                        <a:t>394,193.76 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90%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of work has been done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  <a:latin typeface="+mn-lt"/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outstanding work to be done before end of January 2012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6" marB="45716"/>
                </a:tc>
              </a:tr>
              <a:tr h="9976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Vergelegen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C internal access road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Import, backfill </a:t>
                      </a:r>
                      <a:r>
                        <a:rPr lang="en-US" sz="1000" u="none" strike="noStrike" dirty="0"/>
                        <a:t>and </a:t>
                      </a:r>
                      <a:r>
                        <a:rPr lang="en-US" sz="1000" u="none" strike="noStrike" dirty="0" smtClean="0"/>
                        <a:t>compact 1.4km access road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</a:t>
                      </a:r>
                      <a:r>
                        <a:rPr lang="en-US" sz="1000" u="none" strike="noStrike" dirty="0" smtClean="0"/>
                        <a:t>1,</a:t>
                      </a:r>
                      <a:r>
                        <a:rPr lang="en-US" sz="1000" u="none" strike="noStrike" baseline="0" dirty="0" smtClean="0"/>
                        <a:t>480,162.32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40%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of the work has been done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  <a:latin typeface="+mn-lt"/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outstanding works to be done by end of February 2012</a:t>
                      </a:r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6" marB="45716"/>
                </a:tc>
              </a:tr>
              <a:tr h="115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Replacement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of pipe culverts in front of municipal building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To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do stone pitching in the existing canal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  </a:t>
                      </a:r>
                      <a:r>
                        <a:rPr lang="en-US" sz="1000" u="none" strike="noStrike" dirty="0" smtClean="0"/>
                        <a:t>291</a:t>
                      </a:r>
                      <a:r>
                        <a:rPr lang="en-US" sz="1000" u="none" strike="noStrike" baseline="0" dirty="0" smtClean="0"/>
                        <a:t> 002.10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Clearing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of vegetation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dk1"/>
                          </a:solidFill>
                          <a:latin typeface="+mn-lt"/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outstanding works to be done by end of February 2012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6" marB="45716"/>
                </a:tc>
              </a:tr>
            </a:tbl>
          </a:graphicData>
        </a:graphic>
      </p:graphicFrame>
      <p:sp>
        <p:nvSpPr>
          <p:cNvPr id="1846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104E7C6-ABFC-49E5-8849-42A9FD527B49}" type="slidenum">
              <a:rPr lang="en-US">
                <a:ea typeface="ＭＳ Ｐゴシック" pitchFamily="34" charset="-128"/>
              </a:rPr>
              <a:pPr/>
              <a:t>11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646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pic>
        <p:nvPicPr>
          <p:cNvPr id="18469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70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50825" y="5084763"/>
          <a:ext cx="8393114" cy="85407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772315"/>
                <a:gridCol w="1571546"/>
                <a:gridCol w="1671930"/>
                <a:gridCol w="1705393"/>
                <a:gridCol w="1671930"/>
              </a:tblGrid>
              <a:tr h="8540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Patching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of pothole at Jane Furse fourway and the road to Nebo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Base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correction and patching of potholes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  </a:t>
                      </a:r>
                      <a:r>
                        <a:rPr lang="en-US" sz="1000" u="none" strike="noStrike" dirty="0" smtClean="0"/>
                        <a:t>705</a:t>
                      </a:r>
                      <a:r>
                        <a:rPr lang="en-US" sz="1000" u="none" strike="noStrike" baseline="0" dirty="0" smtClean="0"/>
                        <a:t> 909.66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3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none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32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dk1"/>
                          </a:solidFill>
                          <a:latin typeface="+mn-lt"/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contractor to commence with the works as soon as possible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52" marB="4575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950" y="1071563"/>
          <a:ext cx="8856662" cy="542925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20682"/>
                <a:gridCol w="928660"/>
                <a:gridCol w="1142967"/>
                <a:gridCol w="1214402"/>
                <a:gridCol w="1149683"/>
                <a:gridCol w="1008075"/>
                <a:gridCol w="1152086"/>
                <a:gridCol w="792059"/>
                <a:gridCol w="648048"/>
              </a:tblGrid>
              <a:tr h="45527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Program</a:t>
                      </a:r>
                      <a:endParaRPr lang="en-US" sz="10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Baseline </a:t>
                      </a:r>
                      <a:endParaRPr lang="en-US" sz="10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KPI</a:t>
                      </a:r>
                      <a:endParaRPr lang="en-US" sz="10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Half</a:t>
                      </a:r>
                      <a:r>
                        <a:rPr lang="en-US" sz="1000" baseline="0" dirty="0" smtClean="0"/>
                        <a:t> yearly </a:t>
                      </a:r>
                      <a:r>
                        <a:rPr lang="en-US" sz="1000" dirty="0" smtClean="0"/>
                        <a:t>Targets</a:t>
                      </a:r>
                      <a:endParaRPr lang="en-US" sz="10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Progress/</a:t>
                      </a:r>
                    </a:p>
                    <a:p>
                      <a:r>
                        <a:rPr lang="en-US" sz="1000" dirty="0" smtClean="0"/>
                        <a:t>Success</a:t>
                      </a:r>
                      <a:endParaRPr lang="en-US" sz="10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Challenges</a:t>
                      </a:r>
                      <a:endParaRPr lang="en-US" sz="10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Future</a:t>
                      </a:r>
                      <a:r>
                        <a:rPr lang="en-US" sz="1000" baseline="0" dirty="0" smtClean="0"/>
                        <a:t> Plan</a:t>
                      </a:r>
                      <a:endParaRPr lang="en-US" sz="10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Budget  R(000)</a:t>
                      </a:r>
                      <a:endParaRPr lang="en-US" sz="10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Expenditure</a:t>
                      </a:r>
                      <a:r>
                        <a:rPr lang="en-US" sz="1000" baseline="0" dirty="0" smtClean="0"/>
                        <a:t> </a:t>
                      </a:r>
                      <a:endParaRPr lang="en-US" sz="1000" dirty="0"/>
                    </a:p>
                  </a:txBody>
                  <a:tcPr marL="96815" marR="96815"/>
                </a:tc>
              </a:tr>
              <a:tr h="123049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000" kern="1200" dirty="0" smtClean="0"/>
                        <a:t>Roads and storm water</a:t>
                      </a: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Two</a:t>
                      </a:r>
                      <a:r>
                        <a:rPr lang="en-US" sz="1000" baseline="0" dirty="0" smtClean="0"/>
                        <a:t> graders, TLB, Tipper Truck and Water Tanker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000" kern="1200" dirty="0" smtClean="0"/>
                        <a:t>Maintenance of existing Surfaced and Gravel roads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Payment of the invoice from the supplier of the plant.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Tender</a:t>
                      </a:r>
                      <a:r>
                        <a:rPr lang="en-US" sz="1000" baseline="0" dirty="0" smtClean="0"/>
                        <a:t> to appoint the supplier is on evaluation stage</a:t>
                      </a:r>
                      <a:endParaRPr lang="en-US" sz="1000" dirty="0" smtClean="0"/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none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To purchase other grader and low bed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2.719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R0.00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</a:tr>
              <a:tr h="18805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Existing</a:t>
                      </a:r>
                      <a:r>
                        <a:rPr lang="en-US" sz="1000" baseline="0" dirty="0" smtClean="0"/>
                        <a:t> paved road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/>
                        <a:t>Rehabilitation and extension of the existing surfaced road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Advertisement of the projects for construction and service providers appointed to commence with construction.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Design</a:t>
                      </a:r>
                      <a:r>
                        <a:rPr lang="en-US" sz="1000" baseline="0" dirty="0" smtClean="0"/>
                        <a:t> report done and the project to be advertised during the second week of January 2012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Erosion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of soil along the road side which will increase the cost of the proposed work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budget for the extension of lanes in the next financial year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R161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643.38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</a:tr>
              <a:tr h="18629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Two</a:t>
                      </a:r>
                      <a:r>
                        <a:rPr lang="en-US" sz="1000" baseline="0" dirty="0" smtClean="0"/>
                        <a:t> graders, TLB, Tipper Truck and Water Tanker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Maintenance of the Municipal  plant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Maintenance of the existing Municipal plants as and when required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RGR still maintaining the existing plants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RGR</a:t>
                      </a:r>
                      <a:r>
                        <a:rPr lang="en-US" sz="1000" baseline="0" dirty="0" smtClean="0"/>
                        <a:t> is the recommended agent of Volvo.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sell the existing graders and purchase the new ones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0,7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R135,909.11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66745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19511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C89DBB-CE42-4B57-8119-3596AF7BC743}" type="slidenum">
              <a:rPr lang="en-US">
                <a:ea typeface="ＭＳ Ｐゴシック" pitchFamily="34" charset="-128"/>
              </a:rPr>
              <a:pPr/>
              <a:t>12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19513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11430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514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572250"/>
            <a:ext cx="573087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950" y="1481138"/>
          <a:ext cx="8856662" cy="222408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20682"/>
                <a:gridCol w="928660"/>
                <a:gridCol w="1214402"/>
                <a:gridCol w="1142967"/>
                <a:gridCol w="1149683"/>
                <a:gridCol w="1008075"/>
                <a:gridCol w="1152086"/>
                <a:gridCol w="792059"/>
                <a:gridCol w="648048"/>
              </a:tblGrid>
              <a:tr h="44815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Program</a:t>
                      </a:r>
                      <a:endParaRPr lang="en-US" sz="1000" dirty="0"/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Baseline </a:t>
                      </a:r>
                      <a:endParaRPr lang="en-US" sz="1000" dirty="0"/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KPI</a:t>
                      </a:r>
                      <a:endParaRPr lang="en-US" sz="1000" dirty="0"/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Half</a:t>
                      </a:r>
                      <a:r>
                        <a:rPr lang="en-US" sz="1000" baseline="0" dirty="0" smtClean="0"/>
                        <a:t> yearly </a:t>
                      </a:r>
                      <a:r>
                        <a:rPr lang="en-US" sz="1000" dirty="0" smtClean="0"/>
                        <a:t>Targets</a:t>
                      </a:r>
                      <a:endParaRPr lang="en-US" sz="1000" dirty="0"/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Progress/</a:t>
                      </a:r>
                    </a:p>
                    <a:p>
                      <a:r>
                        <a:rPr lang="en-US" sz="1000" dirty="0" smtClean="0"/>
                        <a:t>Success</a:t>
                      </a:r>
                      <a:endParaRPr lang="en-US" sz="1000" dirty="0"/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Challenges</a:t>
                      </a:r>
                      <a:endParaRPr lang="en-US" sz="1000" dirty="0"/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Future</a:t>
                      </a:r>
                      <a:r>
                        <a:rPr lang="en-US" sz="1000" baseline="0" dirty="0" smtClean="0"/>
                        <a:t> Plan</a:t>
                      </a:r>
                      <a:endParaRPr lang="en-US" sz="1000" dirty="0"/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Budget  R(000)</a:t>
                      </a:r>
                      <a:endParaRPr lang="en-US" sz="1000" dirty="0"/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Expenditure</a:t>
                      </a:r>
                      <a:r>
                        <a:rPr lang="en-US" sz="1000" baseline="0" dirty="0" smtClean="0"/>
                        <a:t> </a:t>
                      </a:r>
                      <a:endParaRPr lang="en-US" sz="1000" dirty="0"/>
                    </a:p>
                  </a:txBody>
                  <a:tcPr marL="96815" marR="96815" marT="45708" marB="45708"/>
                </a:tc>
              </a:tr>
              <a:tr h="17759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kern="1200" dirty="0" smtClean="0"/>
                        <a:t>Roads and storm water</a:t>
                      </a:r>
                      <a:endParaRPr lang="en-US" sz="1000" dirty="0" smtClean="0"/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Priority</a:t>
                      </a:r>
                      <a:r>
                        <a:rPr lang="en-US" sz="1000" baseline="0" dirty="0" smtClean="0"/>
                        <a:t> list for Roads and Bridges available.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Implementation of internal access roads and storm water within specific budget &amp; time frame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Advertisement of the projects for construction and service providers appointed to commence with construction.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designs for 4 projects are complete and waiting to be advertised during the second week of January 2012 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Slow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progress of the designs by other two consultants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appoint the contactors before</a:t>
                      </a:r>
                      <a:r>
                        <a:rPr lang="en-US" sz="1000" baseline="0" dirty="0" smtClean="0"/>
                        <a:t> the end of February 2012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R30,3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 marT="45708" marB="4570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R1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345 915.31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 marT="45708" marB="45708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20515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DE8C48-BA30-477F-993C-E2B22D73283C}" type="slidenum">
              <a:rPr lang="en-US">
                <a:ea typeface="ＭＳ Ｐゴシック" pitchFamily="34" charset="-128"/>
              </a:rPr>
              <a:pPr/>
              <a:t>13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20517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8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14313" y="1214438"/>
          <a:ext cx="8572500" cy="554713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509500"/>
                <a:gridCol w="1338502"/>
                <a:gridCol w="1423999"/>
                <a:gridCol w="1452501"/>
                <a:gridCol w="1423999"/>
                <a:gridCol w="1423999"/>
              </a:tblGrid>
              <a:tr h="4571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Project Name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Scope</a:t>
                      </a:r>
                      <a:r>
                        <a:rPr lang="en-US" sz="1200" baseline="0" dirty="0" smtClean="0"/>
                        <a:t> of work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dk1"/>
                          </a:solidFill>
                        </a:rPr>
                        <a:t>Expenditure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</a:t>
                      </a:r>
                      <a:r>
                        <a:rPr lang="en-US" sz="1200" baseline="0" dirty="0" smtClean="0"/>
                        <a:t> and </a:t>
                      </a:r>
                      <a:r>
                        <a:rPr lang="en-US" sz="1200" dirty="0" smtClean="0"/>
                        <a:t>Comments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09" marB="45709"/>
                </a:tc>
              </a:tr>
              <a:tr h="13104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Construction</a:t>
                      </a:r>
                      <a:r>
                        <a:rPr lang="en-US" sz="1000" u="none" strike="noStrike" baseline="0" dirty="0" smtClean="0"/>
                        <a:t> of  access  road to Madihlaba Tribal Office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Construction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of 720m access road to Madihlaba Tribal office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 R3,800,000.00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  </a:t>
                      </a:r>
                      <a:r>
                        <a:rPr lang="en-US" sz="1000" u="none" strike="noStrike" dirty="0" smtClean="0"/>
                        <a:t>291</a:t>
                      </a:r>
                      <a:r>
                        <a:rPr lang="en-US" sz="1000" u="none" strike="noStrike" baseline="0" dirty="0" smtClean="0"/>
                        <a:t> 002.10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Projects is behind the schedule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dk1"/>
                          </a:solidFill>
                          <a:latin typeface="+mn-lt"/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project is on tender and it will close on the 20</a:t>
                      </a:r>
                      <a:r>
                        <a:rPr lang="en-US" sz="1000" baseline="30000" dirty="0" smtClean="0">
                          <a:solidFill>
                            <a:schemeClr val="dk1"/>
                          </a:solidFill>
                          <a:latin typeface="+mn-lt"/>
                        </a:rPr>
                        <a:t>th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January 2012. The contractor to be appointed by the end of February 2012 </a:t>
                      </a:r>
                      <a:endParaRPr lang="en-US" sz="1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13" marB="45713"/>
                </a:tc>
              </a:tr>
              <a:tr h="1310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Construction</a:t>
                      </a:r>
                      <a:r>
                        <a:rPr lang="en-US" sz="1000" u="none" strike="noStrike" baseline="0" dirty="0" smtClean="0"/>
                        <a:t> of access road to Sekwati Tribal Office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Construction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of  2km access road to Sekwati Tribal Office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R 3,000,000.00</a:t>
                      </a:r>
                      <a:endParaRPr lang="en-U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u="none" strike="noStrik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u="none" strike="noStrik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u="none" strike="noStrik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/>
                        <a:t>R 0.00</a:t>
                      </a:r>
                      <a:endParaRPr lang="en-US" sz="1000" b="0" i="0" u="none" strike="noStrike" dirty="0" smtClean="0">
                        <a:latin typeface="Arial"/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Slow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progress on design stage by the consultant. There is a need to construct the whole length of the road but available budget will cover 600m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Project</a:t>
                      </a:r>
                      <a:r>
                        <a:rPr lang="en-US" sz="1000" baseline="0" dirty="0" smtClean="0"/>
                        <a:t> on design stage and to be advertised by February 2012</a:t>
                      </a:r>
                      <a:endParaRPr lang="en-US" sz="100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9" marB="45709"/>
                </a:tc>
              </a:tr>
              <a:tr h="100572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Construction</a:t>
                      </a:r>
                      <a:r>
                        <a:rPr lang="en-US" sz="1000" u="none" strike="noStrike" baseline="0" dirty="0" smtClean="0"/>
                        <a:t> of  access road to  Mohlala Tribal Office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Construction of 800m access road to </a:t>
                      </a:r>
                      <a:r>
                        <a:rPr lang="en-US" sz="1000" baseline="0" dirty="0" err="1" smtClean="0"/>
                        <a:t>Mohlala</a:t>
                      </a:r>
                      <a:r>
                        <a:rPr lang="en-US" sz="1000" baseline="0" dirty="0" smtClean="0"/>
                        <a:t> tribal office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R 2,800,000.00</a:t>
                      </a:r>
                      <a:endParaRPr lang="en-U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latin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latin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latin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latin typeface="Arial"/>
                        </a:rPr>
                        <a:t>R232,411.25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The</a:t>
                      </a:r>
                      <a:r>
                        <a:rPr lang="en-US" sz="1000" baseline="0" dirty="0" smtClean="0"/>
                        <a:t> project has been advertised and the tender will closing on the 20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baseline="0" dirty="0" smtClean="0"/>
                        <a:t> of January 2012.</a:t>
                      </a:r>
                      <a:endParaRPr lang="en-US" sz="100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9" marB="45709"/>
                </a:tc>
              </a:tr>
              <a:tr h="14628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Construction</a:t>
                      </a:r>
                      <a:r>
                        <a:rPr lang="en-US" sz="1000" u="none" strike="noStrike" baseline="0" dirty="0" smtClean="0"/>
                        <a:t> to Seopela Tribal Office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Construction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 of 1.1km access road to Seopela Tribal Office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R 4,200,000.00</a:t>
                      </a:r>
                      <a:endParaRPr lang="en-U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u="none" strike="noStrike" dirty="0" smtClean="0">
                        <a:latin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u="none" strike="noStrik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/>
                        <a:t>R 0.00</a:t>
                      </a:r>
                      <a:endParaRPr lang="en-US" sz="1000" b="0" i="0" u="none" strike="noStrike" dirty="0" smtClean="0">
                        <a:latin typeface="Arial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Need to extend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the existing bridge and it is not budgeted for.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9" marB="4570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Design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s presented and waiting for the re-submission. The bridge to be constructed this financial year and the road to be constructed in the next financial year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09" marB="45709"/>
                </a:tc>
              </a:tr>
            </a:tbl>
          </a:graphicData>
        </a:graphic>
      </p:graphicFrame>
      <p:sp>
        <p:nvSpPr>
          <p:cNvPr id="2155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359B634-A50A-41FB-836F-E6FDE2405C8E}" type="slidenum">
              <a:rPr lang="en-US">
                <a:ea typeface="ＭＳ Ｐゴシック" pitchFamily="34" charset="-128"/>
              </a:rPr>
              <a:pPr/>
              <a:t>14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pic>
        <p:nvPicPr>
          <p:cNvPr id="21553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54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85750" y="1214438"/>
          <a:ext cx="8321676" cy="452755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465332"/>
                <a:gridCol w="1299338"/>
                <a:gridCol w="1382335"/>
                <a:gridCol w="1410001"/>
                <a:gridCol w="1382335"/>
                <a:gridCol w="1382335"/>
              </a:tblGrid>
              <a:tr h="48640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Project Name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Scope</a:t>
                      </a:r>
                      <a:r>
                        <a:rPr lang="en-US" sz="1100" baseline="0" dirty="0" smtClean="0"/>
                        <a:t> of work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budget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Expenditure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challenges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Progress and Comments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T="45727" marB="45727"/>
                </a:tc>
              </a:tr>
              <a:tr h="12117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Construction</a:t>
                      </a:r>
                      <a:r>
                        <a:rPr lang="en-US" sz="1100" u="none" strike="noStrike" baseline="0" dirty="0" smtClean="0"/>
                        <a:t> of  access road to Manganeng Tribal Office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Construction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of 2.486km access road to Manganeng Tribal Office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R 7,500,000.00</a:t>
                      </a:r>
                      <a:endParaRPr lang="en-U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R462,340.58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Project behind the schedule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Tender</a:t>
                      </a:r>
                      <a:r>
                        <a:rPr lang="en-US" sz="1100" baseline="0" dirty="0" smtClean="0"/>
                        <a:t>  was advertised on the City Press News Paper dated 16</a:t>
                      </a:r>
                      <a:r>
                        <a:rPr lang="en-US" sz="1100" baseline="30000" dirty="0" smtClean="0"/>
                        <a:t>th</a:t>
                      </a:r>
                      <a:r>
                        <a:rPr lang="en-US" sz="1100" baseline="0" dirty="0" smtClean="0"/>
                        <a:t> January 2012.</a:t>
                      </a:r>
                      <a:endParaRPr lang="en-US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</a:tr>
              <a:tr h="122906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 smtClean="0"/>
                        <a:t>Construction</a:t>
                      </a:r>
                      <a:r>
                        <a:rPr lang="en-US" sz="1100" u="none" strike="noStrike" baseline="0" dirty="0" smtClean="0"/>
                        <a:t> of  access road to Ga-Masemola Tribal Office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Construction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of 2.7km access road to Ga-Masemola Tribal Office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R </a:t>
                      </a:r>
                      <a:r>
                        <a:rPr lang="en-US" sz="1100" u="none" strike="noStrike" dirty="0" smtClean="0"/>
                        <a:t>6,300,000.00</a:t>
                      </a:r>
                      <a:endParaRPr lang="en-U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R397,030.67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Project behind the schedule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Tender</a:t>
                      </a:r>
                      <a:r>
                        <a:rPr lang="en-US" sz="1100" baseline="0" dirty="0" smtClean="0"/>
                        <a:t>  was advertised on the City Press News Paper dated 16</a:t>
                      </a:r>
                      <a:r>
                        <a:rPr lang="en-US" sz="1100" baseline="30000" dirty="0" smtClean="0"/>
                        <a:t>th</a:t>
                      </a:r>
                      <a:r>
                        <a:rPr lang="en-US" sz="1100" baseline="0" dirty="0" smtClean="0"/>
                        <a:t> January 2012.</a:t>
                      </a:r>
                      <a:endParaRPr lang="en-US" sz="1100" dirty="0" smtClean="0"/>
                    </a:p>
                  </a:txBody>
                  <a:tcPr marT="45727" marB="45727"/>
                </a:tc>
              </a:tr>
              <a:tr h="16003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Construction of  access </a:t>
                      </a:r>
                      <a:r>
                        <a:rPr lang="en-US" sz="1100" u="none" strike="noStrike" baseline="0" dirty="0" smtClean="0"/>
                        <a:t> road to Sekhukhune Traffic Station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Construction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of 480m access road to Sekhukhune Tribal Office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R3.2 00.000.00</a:t>
                      </a:r>
                      <a:endParaRPr lang="en-US" sz="1100" b="0" i="0" u="none" strike="noStrike" dirty="0">
                        <a:latin typeface="Arial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R254,132.81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Project behind the schedule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The project has been advertised and the tender is closing on the 20</a:t>
                      </a:r>
                      <a:r>
                        <a:rPr lang="en-US" sz="11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 January 2012. the contractor to be appointed by end of February 2012</a:t>
                      </a:r>
                    </a:p>
                  </a:txBody>
                  <a:tcPr marT="45727" marB="45727"/>
                </a:tc>
              </a:tr>
            </a:tbl>
          </a:graphicData>
        </a:graphic>
      </p:graphicFrame>
      <p:sp>
        <p:nvSpPr>
          <p:cNvPr id="225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AD40F57-37AD-4A11-B0CB-8DBE25BC3840}" type="slidenum">
              <a:rPr lang="en-US">
                <a:ea typeface="ＭＳ Ｐゴシック" pitchFamily="34" charset="-128"/>
              </a:rPr>
              <a:pPr/>
              <a:t>15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63668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pic>
        <p:nvPicPr>
          <p:cNvPr id="2257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71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1557338"/>
          <a:ext cx="8785226" cy="335597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576080"/>
                <a:gridCol w="1152161"/>
                <a:gridCol w="1080151"/>
                <a:gridCol w="1080151"/>
                <a:gridCol w="1296181"/>
                <a:gridCol w="1152161"/>
                <a:gridCol w="842014"/>
                <a:gridCol w="785840"/>
                <a:gridCol w="820487"/>
              </a:tblGrid>
              <a:tr h="61522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Program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Baseline 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KPI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Half</a:t>
                      </a:r>
                      <a:r>
                        <a:rPr lang="en-US" sz="1000" baseline="0" dirty="0" smtClean="0"/>
                        <a:t> yearly </a:t>
                      </a:r>
                      <a:r>
                        <a:rPr lang="en-US" sz="1000" dirty="0" smtClean="0"/>
                        <a:t>Targets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Progress/</a:t>
                      </a:r>
                    </a:p>
                    <a:p>
                      <a:r>
                        <a:rPr lang="en-US" sz="1000" dirty="0" smtClean="0"/>
                        <a:t>Success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Challenges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Future</a:t>
                      </a:r>
                      <a:r>
                        <a:rPr lang="en-US" sz="1000" baseline="0" dirty="0" smtClean="0"/>
                        <a:t> Plan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Budget  R(m)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Expenditure</a:t>
                      </a:r>
                      <a:r>
                        <a:rPr lang="en-US" sz="1000" baseline="0" dirty="0" smtClean="0"/>
                        <a:t> 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</a:tr>
              <a:tr h="11842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/>
                        <a:t>Roads and Storm water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Draft</a:t>
                      </a:r>
                      <a:r>
                        <a:rPr lang="en-US" sz="1000" baseline="0" dirty="0" smtClean="0"/>
                        <a:t> Roads Master Plan in place.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Road and Storm water Management Plan in place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Appointment of the service provider and submission of the first report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The</a:t>
                      </a:r>
                      <a:r>
                        <a:rPr lang="en-US" sz="1000" baseline="0" dirty="0" smtClean="0"/>
                        <a:t> study presented to portfolio and waiting for adoption by council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implement projects as per the study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R0.5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R161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643.38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22" marR="96822" marT="45710" marB="45710"/>
                </a:tc>
              </a:tr>
              <a:tr h="1556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There</a:t>
                      </a:r>
                      <a:r>
                        <a:rPr lang="en-US" sz="1000" baseline="0" dirty="0" smtClean="0"/>
                        <a:t> is monthly progress meetings with the Consultants.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Communication plan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submission of 3 monthly project progress report to the accounting officer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Three</a:t>
                      </a:r>
                      <a:r>
                        <a:rPr lang="en-US" sz="1000" baseline="0" dirty="0" smtClean="0"/>
                        <a:t> Monthly reports has been submitted and presented to Portfolio Committee.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keep on submitting the reports.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22" marR="96822" marT="45710" marB="4571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5212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23597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FEF677-3E27-4162-BB63-553D9C8D3A08}" type="slidenum">
              <a:rPr lang="en-US">
                <a:ea typeface="ＭＳ Ｐゴシック" pitchFamily="34" charset="-128"/>
              </a:rPr>
              <a:pPr/>
              <a:t>16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23599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15888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600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313" y="1557338"/>
          <a:ext cx="8715375" cy="4159251"/>
        </p:xfrm>
        <a:graphic>
          <a:graphicData uri="http://schemas.openxmlformats.org/drawingml/2006/table">
            <a:tbl>
              <a:tblPr/>
              <a:tblGrid>
                <a:gridCol w="561975"/>
                <a:gridCol w="866775"/>
                <a:gridCol w="1524000"/>
                <a:gridCol w="982662"/>
                <a:gridCol w="1136650"/>
                <a:gridCol w="1071563"/>
                <a:gridCol w="1143000"/>
                <a:gridCol w="714375"/>
                <a:gridCol w="714375"/>
              </a:tblGrid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Program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Baseline 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KPI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Half yearly Targets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Progress/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Success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Challenges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Future Plan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Budget 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Expenditure 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04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Energy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Allocation of FBE to indigents.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 charset="-128"/>
                      </a:endParaRP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Free basic electricity to all registered indigent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Register the indigent for free basic electricity and Monitor the amount paid to Eskom against the beneficiary list.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9487 beneficiaries configured and 7613 beneficiaries collected their tokens.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Non collection of the tokens by the registered beneficiaries.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Councilors  jointly with Eskom to assist the Municipality with Awareness of  FBE to the community.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R3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R1 639 070.83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</a:tr>
              <a:tr h="1362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 charset="-128"/>
                      </a:endParaRP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Energy Forum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Monthly FBE reports submitted, analyzed and recommendations made.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3 FBE report submitted monthly, analyzed and recommendation made.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none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No energy forum meeting held 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the district municipality to co-ordinate the meeting.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R0.00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R0.00</a:t>
                      </a:r>
                    </a:p>
                  </a:txBody>
                  <a:tcPr marL="96819" marR="96819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24621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4922100-EDB5-4580-A0E8-C54C797FB356}" type="slidenum">
              <a:rPr lang="en-US">
                <a:ea typeface="ＭＳ Ｐゴシック" pitchFamily="34" charset="-128"/>
              </a:rPr>
              <a:pPr/>
              <a:t>17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24623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624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435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950" y="1471613"/>
          <a:ext cx="8856664" cy="348139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20055"/>
                <a:gridCol w="1080081"/>
                <a:gridCol w="1080081"/>
                <a:gridCol w="1080081"/>
                <a:gridCol w="1360815"/>
                <a:gridCol w="1159373"/>
                <a:gridCol w="1080081"/>
                <a:gridCol w="760833"/>
                <a:gridCol w="535264"/>
              </a:tblGrid>
              <a:tr h="59434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Program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Baseline 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KPI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Half</a:t>
                      </a:r>
                      <a:r>
                        <a:rPr lang="en-US" sz="1100" baseline="0" dirty="0" smtClean="0"/>
                        <a:t> yearly </a:t>
                      </a:r>
                      <a:r>
                        <a:rPr lang="en-US" sz="1100" dirty="0" smtClean="0"/>
                        <a:t>Targets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Progress/</a:t>
                      </a:r>
                    </a:p>
                    <a:p>
                      <a:r>
                        <a:rPr lang="en-US" sz="1100" dirty="0" smtClean="0"/>
                        <a:t>Success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kumimoji="0" lang="en-US" sz="11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</a:t>
                      </a:r>
                      <a:r>
                        <a:rPr lang="en-US" sz="1100" dirty="0" smtClean="0"/>
                        <a:t>llenges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Future</a:t>
                      </a:r>
                      <a:r>
                        <a:rPr lang="en-US" sz="1100" baseline="0" dirty="0" smtClean="0"/>
                        <a:t> Plan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Budget 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Expenditure</a:t>
                      </a:r>
                      <a:r>
                        <a:rPr lang="en-US" sz="1100" baseline="0" dirty="0" smtClean="0"/>
                        <a:t> </a:t>
                      </a:r>
                      <a:endParaRPr lang="en-US" sz="1100" dirty="0"/>
                    </a:p>
                  </a:txBody>
                  <a:tcPr marL="96815" marR="96815"/>
                </a:tc>
              </a:tr>
              <a:tr h="1202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Energy</a:t>
                      </a:r>
                    </a:p>
                    <a:p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/>
                        <a:t>Allocation of FBE to indigents.</a:t>
                      </a:r>
                      <a:endParaRPr lang="en-US" sz="11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kumimoji="0" lang="en-US" sz="1100" kern="1200" dirty="0" smtClean="0"/>
                        <a:t>Percentage of Registered indigents 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100% of registered indigent collecting tokens.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80%  of the registered indigent</a:t>
                      </a:r>
                      <a:r>
                        <a:rPr lang="en-US" sz="1100" baseline="0" dirty="0" smtClean="0"/>
                        <a:t> collected their tokens.</a:t>
                      </a:r>
                      <a:endParaRPr lang="en-US" sz="1100" dirty="0" smtClean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Unaccessibility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baseline="0" dirty="0" smtClean="0"/>
                        <a:t>of Eskom Vending Machines to </a:t>
                      </a:r>
                    </a:p>
                    <a:p>
                      <a:r>
                        <a:rPr lang="en-US" sz="1100" baseline="0" dirty="0" smtClean="0"/>
                        <a:t>Communities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R0.00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R0.00</a:t>
                      </a:r>
                      <a:endParaRPr lang="en-US" sz="1100" dirty="0"/>
                    </a:p>
                  </a:txBody>
                  <a:tcPr marL="96815" marR="96815"/>
                </a:tc>
              </a:tr>
              <a:tr h="16841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9498 Electrification</a:t>
                      </a:r>
                      <a:r>
                        <a:rPr lang="en-US" sz="1100" baseline="0" dirty="0" smtClean="0"/>
                        <a:t> backlog.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Number of households </a:t>
                      </a:r>
                      <a:r>
                        <a:rPr lang="en-US" sz="1100" dirty="0" smtClean="0"/>
                        <a:t>electrified (1303)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7" marR="685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Advertisement of the projects for construction and service providers appointed to commence with construction.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dk1"/>
                          </a:solidFill>
                        </a:rPr>
                        <a:t>Brooklyn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</a:rPr>
                        <a:t> and Vierfontein D are on tender stage, other projects are at design stage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Lack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of capacity from feeder lines.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fast</a:t>
                      </a:r>
                      <a:r>
                        <a:rPr lang="en-US" sz="1100" baseline="0" dirty="0" smtClean="0"/>
                        <a:t> track the submission of the designs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R16,362</a:t>
                      </a:r>
                      <a:endParaRPr lang="en-US" sz="1100" dirty="0"/>
                    </a:p>
                  </a:txBody>
                  <a:tcPr marL="96815" marR="96815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R373</a:t>
                      </a:r>
                      <a:r>
                        <a:rPr lang="en-US" sz="1100" baseline="0" dirty="0" smtClean="0"/>
                        <a:t> 171.51</a:t>
                      </a:r>
                      <a:endParaRPr lang="en-US" sz="1100" dirty="0"/>
                    </a:p>
                  </a:txBody>
                  <a:tcPr marL="96815" marR="96815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25645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8EF79A-32B9-4115-B6FD-B74295C0C137}" type="slidenum">
              <a:rPr lang="en-US">
                <a:ea typeface="ＭＳ Ｐゴシック" pitchFamily="34" charset="-128"/>
              </a:rPr>
              <a:pPr/>
              <a:t>18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25647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48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6308725"/>
            <a:ext cx="5746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50" y="1428750"/>
          <a:ext cx="8215313" cy="4614863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26916"/>
                <a:gridCol w="1306981"/>
                <a:gridCol w="1587049"/>
                <a:gridCol w="1587049"/>
                <a:gridCol w="849957"/>
                <a:gridCol w="1857361"/>
              </a:tblGrid>
              <a:tr h="56351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Project Name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Scope</a:t>
                      </a:r>
                      <a:r>
                        <a:rPr lang="en-US" sz="1000" baseline="0" dirty="0" smtClean="0"/>
                        <a:t> of work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budget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Expenditure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challenges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Comments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2" marB="45712"/>
                </a:tc>
              </a:tr>
              <a:tr h="1237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Electrification of Vierfontein D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39" marR="91439" marT="45712" marB="45712" horzOverflow="overflow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Electrification of 570 Units at</a:t>
                      </a:r>
                      <a:r>
                        <a:rPr lang="en-US" sz="1000" baseline="0" dirty="0" smtClean="0"/>
                        <a:t> Vierfontein 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R7.125,000.00</a:t>
                      </a:r>
                      <a:endParaRPr lang="en-US" sz="1000" dirty="0"/>
                    </a:p>
                  </a:txBody>
                  <a:tcPr marL="96818" marR="96818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R309,232.49</a:t>
                      </a:r>
                      <a:endParaRPr lang="en-US" sz="1000" dirty="0"/>
                    </a:p>
                  </a:txBody>
                  <a:tcPr marL="96818" marR="96818" marT="45712" marB="45712"/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None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project was advertised on the City Press Newspaper dated 11</a:t>
                      </a:r>
                      <a:r>
                        <a:rPr lang="en-US" sz="10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of December 2011, and closing date is on the 20</a:t>
                      </a:r>
                      <a:r>
                        <a:rPr lang="en-US" sz="10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January 2012.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12" marB="45712"/>
                </a:tc>
              </a:tr>
              <a:tr h="13105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Electrification of Mmakoshala/Ga-Moraba &amp; Diphagane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1439" marR="91439" marT="45712" marB="45712" horzOverflow="overflow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Electrification of  50 Units at Mmakoshala, 20 units at Ga-Moraba and 90 Units at Diphagane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R2,075,000.00</a:t>
                      </a:r>
                      <a:endParaRPr lang="en-US" sz="1000" dirty="0"/>
                    </a:p>
                  </a:txBody>
                  <a:tcPr marL="96818" marR="96818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18" marR="96818" marT="45712" marB="45712"/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Unavailability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US" sz="1000" baseline="0" smtClean="0">
                          <a:solidFill>
                            <a:schemeClr val="dk1"/>
                          </a:solidFill>
                        </a:rPr>
                        <a:t>of capacity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Large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number of connections found on Site. Mmakoshala (156), Diphagane (144) and Moraba (24) Units. Consultant to sent planning proposal to the Municipality.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12" marB="45712"/>
                </a:tc>
              </a:tr>
              <a:tr h="15036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Electrification of </a:t>
                      </a:r>
                      <a:r>
                        <a:rPr lang="en-US" sz="1000" u="none" strike="noStrike" baseline="0" dirty="0" smtClean="0"/>
                        <a:t> Setlaboswane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Electrification of  200 Units at Setlaboswane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R2,500,00.00</a:t>
                      </a:r>
                      <a:endParaRPr lang="en-US" sz="1000" dirty="0"/>
                    </a:p>
                  </a:txBody>
                  <a:tcPr marL="96818" marR="96818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18" marR="96818" marT="45712" marB="45712"/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None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12" marB="45712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Presentation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to Eskom TEF were made on Thursday the 08</a:t>
                      </a:r>
                      <a:r>
                        <a:rPr lang="en-US" sz="10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of December 2011.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12" marB="45712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26664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A64ED48-5973-4CDC-A205-BB5AEBF2C86A}" type="slidenum">
              <a:rPr lang="en-US">
                <a:ea typeface="ＭＳ Ｐゴシック" pitchFamily="34" charset="-128"/>
              </a:rPr>
              <a:pPr/>
              <a:t>19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26666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6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6435725"/>
            <a:ext cx="5746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348880"/>
            <a:ext cx="7851648" cy="1828800"/>
          </a:xfrm>
        </p:spPr>
        <p:txBody>
          <a:bodyPr/>
          <a:lstStyle/>
          <a:p>
            <a:pPr algn="ctr"/>
            <a:r>
              <a:rPr lang="en-US" dirty="0" smtClean="0"/>
              <a:t>INFRASTRUCTURE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61048"/>
            <a:ext cx="7854696" cy="1120088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Bodoni MT Black" pitchFamily="18" charset="0"/>
              </a:rPr>
              <a:t> </a:t>
            </a:r>
          </a:p>
          <a:p>
            <a:pPr algn="ctr"/>
            <a:r>
              <a:rPr lang="en-US" sz="3600" dirty="0" smtClean="0">
                <a:latin typeface="Bodoni MT Black" pitchFamily="18" charset="0"/>
              </a:rPr>
              <a:t>2011-2012</a:t>
            </a:r>
          </a:p>
          <a:p>
            <a:pPr algn="ctr"/>
            <a:r>
              <a:rPr lang="en-US" sz="3600" dirty="0" smtClean="0">
                <a:latin typeface="Bodoni MT Black" pitchFamily="18" charset="0"/>
              </a:rPr>
              <a:t>HALF YEARLY REPORT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CB07-79C2-4375-9C4F-250A4002E947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146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60648"/>
            <a:ext cx="2649181" cy="218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436196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313" y="1482725"/>
          <a:ext cx="8215311" cy="462597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33148"/>
                <a:gridCol w="1227575"/>
                <a:gridCol w="1605290"/>
                <a:gridCol w="1605290"/>
                <a:gridCol w="1322004"/>
                <a:gridCol w="1322004"/>
              </a:tblGrid>
              <a:tr h="63005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Project Name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Scope</a:t>
                      </a:r>
                      <a:r>
                        <a:rPr lang="en-US" sz="1000" baseline="0" dirty="0" smtClean="0"/>
                        <a:t> of work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budget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Expenditure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challenges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Comments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21" marB="45721"/>
                </a:tc>
              </a:tr>
              <a:tr h="1920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Electrification of Brooklyn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96818" marR="96818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Electrification</a:t>
                      </a:r>
                      <a:r>
                        <a:rPr lang="en-US" sz="1000" baseline="0" dirty="0" smtClean="0"/>
                        <a:t> of 208 Units at Brooklyn</a:t>
                      </a:r>
                      <a:endParaRPr lang="en-US" sz="1000" dirty="0"/>
                    </a:p>
                  </a:txBody>
                  <a:tcPr marL="96818" marR="96818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R2,600,000.00</a:t>
                      </a:r>
                      <a:endParaRPr lang="en-US" sz="1000" dirty="0"/>
                    </a:p>
                  </a:txBody>
                  <a:tcPr marL="96818" marR="96818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R63,939.02</a:t>
                      </a:r>
                      <a:endParaRPr lang="en-US" sz="1000" dirty="0"/>
                    </a:p>
                  </a:txBody>
                  <a:tcPr marL="96818" marR="96818" marT="45721" marB="45721"/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None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Tender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was advertised on the City Press Newspaper dated 04</a:t>
                      </a:r>
                      <a:r>
                        <a:rPr lang="en-US" sz="10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December 2011, briefing session took place  on the  06</a:t>
                      </a:r>
                      <a:r>
                        <a:rPr lang="en-US" sz="10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December 2011 &amp; closing date was on the 20</a:t>
                      </a:r>
                      <a:r>
                        <a:rPr lang="en-US" sz="10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December 2011.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1" marB="45721"/>
                </a:tc>
              </a:tr>
              <a:tr h="20756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u="none" strike="noStrike" dirty="0" smtClean="0"/>
                        <a:t>Electrification</a:t>
                      </a:r>
                      <a:r>
                        <a:rPr lang="en-US" sz="1000" u="none" strike="noStrike" baseline="0" dirty="0" smtClean="0"/>
                        <a:t> of  Tjatane and  Mashite</a:t>
                      </a:r>
                      <a:endParaRPr lang="en-US" sz="1000" u="none" strike="noStrike" dirty="0" smtClean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6818" marR="96818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Electrification of  150 Units and 15 Units at Mashite</a:t>
                      </a:r>
                      <a:endParaRPr lang="en-US" sz="1000" dirty="0"/>
                    </a:p>
                  </a:txBody>
                  <a:tcPr marL="96818" marR="96818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R2.062,500.00</a:t>
                      </a:r>
                      <a:endParaRPr lang="en-US" sz="1000" dirty="0"/>
                    </a:p>
                  </a:txBody>
                  <a:tcPr marL="96818" marR="96818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18" marR="96818" marT="45721" marB="45721"/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None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1" marB="45721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Project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will not be implemented due to lack of capacity.  The project has been replaced with Masemola-Manare/Manare.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1" marB="4572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27681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8E40373-4C2F-4FDF-8476-8D7B571BA509}" type="slidenum">
              <a:rPr lang="en-US">
                <a:ea typeface="ＭＳ Ｐゴシック" pitchFamily="34" charset="-128"/>
              </a:rPr>
              <a:pPr/>
              <a:t>20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27683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84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6308725"/>
            <a:ext cx="5746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950" y="1557338"/>
          <a:ext cx="8929688" cy="4521328"/>
        </p:xfrm>
        <a:graphic>
          <a:graphicData uri="http://schemas.openxmlformats.org/drawingml/2006/table">
            <a:tbl>
              <a:tblPr/>
              <a:tblGrid>
                <a:gridCol w="820738"/>
                <a:gridCol w="908050"/>
                <a:gridCol w="1295400"/>
                <a:gridCol w="1225550"/>
                <a:gridCol w="1079500"/>
                <a:gridCol w="935037"/>
                <a:gridCol w="1057275"/>
                <a:gridCol w="887413"/>
                <a:gridCol w="720725"/>
              </a:tblGrid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Program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Baseline 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KPI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Half yearly Targets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Progress/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Success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Challenges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Future Plan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Budget 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Expenditure 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349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 charset="-128"/>
                      </a:endParaRP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15 High masts at various villages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ＭＳ Ｐゴシック" charset="-128"/>
                      </a:endParaRP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Installation of high mast light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Advertisement of the project for construction and service provider appointed to commence with construction.</a:t>
                      </a: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Designs completed and the project to be advertise by January 2012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None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ＭＳ Ｐゴシック" charset="-128"/>
                      </a:endParaRP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To install complete high mast  at various villages.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R1.5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R0.00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</a:tr>
              <a:tr h="1379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 charset="-128"/>
                      </a:endParaRP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Service Provider appointed for the Maintenance of the Electrical Assets.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ＭＳ Ｐゴシック" charset="-128"/>
                      </a:endParaRP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Maintenance of existing high mast and street lights.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Maintenance of the existing high mast and street lights as and when required.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The order has been issued to the contractor but no progress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The appointed contractor not performing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To terminate the contract of the appointed contractor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R0,7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R0.00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311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Transport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Draft ITP plan in place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ITP Plan in place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none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The study presented to portfolio committee and waiting for the adoption by council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none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ＭＳ Ｐゴシック" charset="-128"/>
                      </a:endParaRP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To implement the projects as per the plan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R0.00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R0.00</a:t>
                      </a:r>
                    </a:p>
                  </a:txBody>
                  <a:tcPr marL="96819" marR="96819" marT="45725" marB="45725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28727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8B8AEE-9B41-4B95-9EC0-3830A5348AED}" type="slidenum">
              <a:rPr lang="en-US">
                <a:ea typeface="ＭＳ Ｐゴシック" pitchFamily="34" charset="-128"/>
              </a:rPr>
              <a:pPr/>
              <a:t>21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28729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730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6308725"/>
            <a:ext cx="5746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75" y="1557338"/>
          <a:ext cx="8894763" cy="4884737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14433"/>
                <a:gridCol w="857320"/>
                <a:gridCol w="1071650"/>
                <a:gridCol w="1357423"/>
                <a:gridCol w="1143093"/>
                <a:gridCol w="942321"/>
                <a:gridCol w="1080201"/>
                <a:gridCol w="763768"/>
                <a:gridCol w="964554"/>
              </a:tblGrid>
              <a:tr h="48427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Program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Baseline 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KPI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Half</a:t>
                      </a:r>
                      <a:r>
                        <a:rPr lang="en-US" sz="1000" baseline="0" dirty="0" smtClean="0"/>
                        <a:t> yearly </a:t>
                      </a:r>
                      <a:r>
                        <a:rPr lang="en-US" sz="1000" dirty="0" smtClean="0"/>
                        <a:t>Targets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Progress/</a:t>
                      </a:r>
                    </a:p>
                    <a:p>
                      <a:r>
                        <a:rPr lang="en-US" sz="1000" dirty="0" smtClean="0"/>
                        <a:t>Success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Challenges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Future</a:t>
                      </a:r>
                      <a:r>
                        <a:rPr lang="en-US" sz="1000" baseline="0" dirty="0" smtClean="0"/>
                        <a:t> Plan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Budget 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Expenditure</a:t>
                      </a:r>
                      <a:r>
                        <a:rPr lang="en-US" sz="1000" baseline="0" dirty="0" smtClean="0"/>
                        <a:t> 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</a:tr>
              <a:tr h="11013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PMU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11/12 Financial Year implementation plan </a:t>
                      </a:r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Project implementation within specified budget and time-frame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Implementation of project plan and level of expenditure for 10/11 financial year at 100%.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Project not implemented as per the plan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Slow</a:t>
                      </a:r>
                      <a:r>
                        <a:rPr lang="en-US" sz="1000" baseline="0" dirty="0" smtClean="0"/>
                        <a:t> spending on MIG projects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implement the project as</a:t>
                      </a:r>
                      <a:r>
                        <a:rPr lang="en-US" sz="1000" baseline="0" dirty="0" smtClean="0"/>
                        <a:t> per implementation plan</a:t>
                      </a:r>
                      <a:endParaRPr lang="en-US" sz="1000" dirty="0" smtClean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</a:tr>
              <a:tr h="1767755">
                <a:tc>
                  <a:txBody>
                    <a:bodyPr/>
                    <a:lstStyle/>
                    <a:p>
                      <a:r>
                        <a:rPr kumimoji="0" lang="en-US" sz="1000" kern="1200" dirty="0" smtClean="0"/>
                        <a:t>PMU</a:t>
                      </a:r>
                      <a:endParaRPr lang="en-US" sz="1000" i="0" baseline="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Priority list for</a:t>
                      </a:r>
                      <a:r>
                        <a:rPr lang="en-US" sz="1000" baseline="0" dirty="0" smtClean="0"/>
                        <a:t> the future Roads and Bridges projects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MIG projects registered within time frame given by DPLG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60% of registered projects information updated on DPLG MIS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Project</a:t>
                      </a:r>
                      <a:r>
                        <a:rPr lang="en-US" sz="1000" baseline="0" dirty="0" smtClean="0"/>
                        <a:t> registration forms submitted and waiting for the respond from department of Coghsta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Due</a:t>
                      </a:r>
                      <a:r>
                        <a:rPr lang="en-US" sz="1000" baseline="0" dirty="0" smtClean="0"/>
                        <a:t> to the delays to conduct feasibility study project has been registered with estimated cost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register all the future planned</a:t>
                      </a:r>
                      <a:r>
                        <a:rPr lang="en-US" sz="1000" baseline="0" dirty="0" smtClean="0"/>
                        <a:t> projects</a:t>
                      </a:r>
                      <a:r>
                        <a:rPr lang="en-US" sz="1000" dirty="0" smtClean="0"/>
                        <a:t> once the Feasibility</a:t>
                      </a:r>
                      <a:r>
                        <a:rPr lang="en-US" sz="1000" baseline="0" dirty="0" smtClean="0"/>
                        <a:t> Study has been done.</a:t>
                      </a:r>
                      <a:endParaRPr lang="en-US" sz="1000" dirty="0" smtClean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</a:tr>
              <a:tr h="153131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T2Tech appointed for Project Management Unit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Management of all capital projects consultants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Organize 3 monthly projects progress meetings with consultants.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</a:t>
                      </a:r>
                      <a:r>
                        <a:rPr lang="en-US" sz="1000" baseline="0" dirty="0" smtClean="0"/>
                        <a:t> monthly reports submitted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Contract</a:t>
                      </a:r>
                      <a:r>
                        <a:rPr lang="en-US" sz="1000" baseline="0" dirty="0" smtClean="0"/>
                        <a:t> of the T2-Tech will elapse at the end of April 2012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establish the internal PMU section and fill the vacant posts within the department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26" marR="96826" marT="45711" marB="45711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29751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08EED4-311B-4DF6-9313-2C066E2F056A}" type="slidenum">
              <a:rPr lang="en-US">
                <a:ea typeface="ＭＳ Ｐゴシック" pitchFamily="34" charset="-128"/>
              </a:rPr>
              <a:pPr/>
              <a:t>22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29753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54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6308725"/>
            <a:ext cx="5746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75" y="1557338"/>
          <a:ext cx="8894763" cy="442436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89053"/>
                <a:gridCol w="1095976"/>
                <a:gridCol w="1271179"/>
                <a:gridCol w="1362906"/>
                <a:gridCol w="995285"/>
                <a:gridCol w="1067461"/>
                <a:gridCol w="878263"/>
                <a:gridCol w="789052"/>
                <a:gridCol w="645588"/>
              </a:tblGrid>
              <a:tr h="690089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Program</a:t>
                      </a:r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Baseline </a:t>
                      </a:r>
                      <a:endParaRPr lang="en-US" sz="1300" dirty="0"/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KPI</a:t>
                      </a:r>
                      <a:endParaRPr lang="en-US" sz="1300" dirty="0"/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Half</a:t>
                      </a:r>
                      <a:r>
                        <a:rPr lang="en-US" sz="1400" baseline="0" dirty="0" smtClean="0"/>
                        <a:t> yearly </a:t>
                      </a:r>
                      <a:r>
                        <a:rPr lang="en-US" sz="1400" dirty="0" smtClean="0"/>
                        <a:t>Targets</a:t>
                      </a:r>
                      <a:endParaRPr lang="en-US" sz="1400" dirty="0"/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Progress/</a:t>
                      </a:r>
                    </a:p>
                    <a:p>
                      <a:r>
                        <a:rPr lang="en-US" sz="1300" dirty="0" smtClean="0"/>
                        <a:t>Success</a:t>
                      </a:r>
                      <a:endParaRPr lang="en-US" sz="1300" dirty="0"/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Challenges</a:t>
                      </a:r>
                      <a:endParaRPr lang="en-US" sz="1300" dirty="0"/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Future</a:t>
                      </a:r>
                      <a:r>
                        <a:rPr lang="en-US" sz="1300" baseline="0" dirty="0" smtClean="0"/>
                        <a:t> Plan</a:t>
                      </a:r>
                      <a:endParaRPr lang="en-US" sz="1300" dirty="0"/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Budget </a:t>
                      </a:r>
                      <a:endParaRPr lang="en-US" sz="1300" dirty="0"/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Expenditure</a:t>
                      </a:r>
                      <a:r>
                        <a:rPr lang="en-US" sz="1300" baseline="0" dirty="0" smtClean="0"/>
                        <a:t> </a:t>
                      </a:r>
                      <a:endParaRPr lang="en-US" sz="1300" dirty="0"/>
                    </a:p>
                  </a:txBody>
                  <a:tcPr marL="96826" marR="96826" marT="47812" marB="47812"/>
                </a:tc>
              </a:tr>
              <a:tr h="18855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Housing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Approval of Sector plan 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Existing housing plan updated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The request</a:t>
                      </a:r>
                      <a:r>
                        <a:rPr lang="en-US" sz="1000" baseline="0" dirty="0" smtClean="0"/>
                        <a:t> has been submitted to the District to assist with the updating of the existing plan.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Still waiting</a:t>
                      </a:r>
                      <a:r>
                        <a:rPr lang="en-US" sz="1000" baseline="0" dirty="0" smtClean="0"/>
                        <a:t> for the respond from the District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update the plan during this financial year</a:t>
                      </a:r>
                      <a:endParaRPr lang="en-US" sz="1000" dirty="0"/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26" marR="96826" marT="47812" marB="47812"/>
                </a:tc>
              </a:tr>
              <a:tr h="1848707">
                <a:tc>
                  <a:txBody>
                    <a:bodyPr/>
                    <a:lstStyle/>
                    <a:p>
                      <a:endParaRPr lang="en-US" sz="1000" dirty="0">
                        <a:latin typeface="+mn-lt"/>
                      </a:endParaRPr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Maintenance of all existing Municipal building 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Existing Municipal building maintained as and when required.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Municipal</a:t>
                      </a:r>
                      <a:r>
                        <a:rPr lang="en-US" sz="1000" baseline="0" dirty="0" smtClean="0"/>
                        <a:t> building maintained as and when required.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Unavailability of </a:t>
                      </a:r>
                      <a:r>
                        <a:rPr lang="en-US" sz="1000" baseline="0" dirty="0" smtClean="0"/>
                        <a:t> the detailed Municipal Building Plan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request the Municipal</a:t>
                      </a:r>
                      <a:r>
                        <a:rPr lang="en-US" sz="1000" baseline="0" dirty="0" smtClean="0"/>
                        <a:t> Building Plan from the Service provider during the extension  of the building</a:t>
                      </a:r>
                      <a:endParaRPr lang="en-US" sz="1000" dirty="0"/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R0.8</a:t>
                      </a:r>
                      <a:endParaRPr lang="en-US" sz="1000" dirty="0"/>
                    </a:p>
                  </a:txBody>
                  <a:tcPr marL="96826" marR="96826" marT="47812" marB="47812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R0.00</a:t>
                      </a:r>
                      <a:endParaRPr lang="en-US" sz="1000" dirty="0"/>
                    </a:p>
                  </a:txBody>
                  <a:tcPr marL="96826" marR="96826" marT="47812" marB="47812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30765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384CE4-08B6-4369-A568-844C5233D6B1}" type="slidenum">
              <a:rPr lang="en-US">
                <a:ea typeface="ＭＳ Ｐゴシック" pitchFamily="34" charset="-128"/>
              </a:rPr>
              <a:pPr/>
              <a:t>23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3076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8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59563" y="6308725"/>
            <a:ext cx="5746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75" y="1557338"/>
          <a:ext cx="8894763" cy="3503613"/>
        </p:xfrm>
        <a:graphic>
          <a:graphicData uri="http://schemas.openxmlformats.org/drawingml/2006/table">
            <a:tbl>
              <a:tblPr/>
              <a:tblGrid>
                <a:gridCol w="788988"/>
                <a:gridCol w="854075"/>
                <a:gridCol w="1285875"/>
                <a:gridCol w="1589087"/>
                <a:gridCol w="995363"/>
                <a:gridCol w="1068387"/>
                <a:gridCol w="877888"/>
                <a:gridCol w="788987"/>
                <a:gridCol w="646113"/>
              </a:tblGrid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Program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Baseline 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KPI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Half yearly Targets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Progress/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Success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Challenges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Future Plan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Budget 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Expenditure 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61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Housing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/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Phaahla , Phatantswane and Jane Furse Libraries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Maintenance of all existing Municipal Libraries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 charset="-128"/>
                      </a:endParaRP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As per the plan of Community Services Department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Request to upgrade Phaahla library submitted and busy with preparation of tender document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None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To maintain all the Libraries as per the Community Services Plan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R0.1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R0.00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2D2"/>
                    </a:solidFill>
                  </a:tcPr>
                </a:tc>
              </a:tr>
              <a:tr h="1158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 charset="-128"/>
                      </a:endParaRP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ea typeface="ＭＳ Ｐゴシック" charset="-128"/>
                      </a:endParaRP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Construction of Hawkers stalls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As per the plan of LED Department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Request submitted and the project will be advertise during the 3</a:t>
                      </a:r>
                      <a:r>
                        <a:rPr kumimoji="0" lang="en-US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rd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 quarter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None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The Department of </a:t>
                      </a:r>
                      <a:b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</a:b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LED to submit the request.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R0.9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ea typeface="ＭＳ Ｐゴシック" charset="-128"/>
                        </a:rPr>
                        <a:t>R0.00</a:t>
                      </a:r>
                    </a:p>
                  </a:txBody>
                  <a:tcPr marL="96819" marR="96819" marT="45716" marB="45716" horzOverflow="overflow">
                    <a:lnL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3178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A4D829-2532-4403-93AE-8741EE9C1E93}" type="slidenum">
              <a:rPr lang="en-US">
                <a:ea typeface="ＭＳ Ｐゴシック" pitchFamily="34" charset="-128"/>
              </a:rPr>
              <a:pPr/>
              <a:t>24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31791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92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6308725"/>
            <a:ext cx="5746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75" y="1557338"/>
          <a:ext cx="8894763" cy="331787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89053"/>
                <a:gridCol w="854113"/>
                <a:gridCol w="1285980"/>
                <a:gridCol w="1589968"/>
                <a:gridCol w="995285"/>
                <a:gridCol w="986912"/>
                <a:gridCol w="958812"/>
                <a:gridCol w="789052"/>
                <a:gridCol w="645588"/>
              </a:tblGrid>
              <a:tr h="72869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Program</a:t>
                      </a:r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Baseline 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KPI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Half</a:t>
                      </a:r>
                      <a:r>
                        <a:rPr lang="en-US" sz="1100" baseline="0" dirty="0" smtClean="0"/>
                        <a:t> yearly </a:t>
                      </a:r>
                      <a:r>
                        <a:rPr lang="en-US" sz="1100" dirty="0" smtClean="0"/>
                        <a:t>Targets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Progress/</a:t>
                      </a:r>
                    </a:p>
                    <a:p>
                      <a:r>
                        <a:rPr lang="en-US" sz="1100" dirty="0" smtClean="0"/>
                        <a:t>Success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Challenges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Future</a:t>
                      </a:r>
                      <a:r>
                        <a:rPr lang="en-US" sz="1100" baseline="0" dirty="0" smtClean="0"/>
                        <a:t> Plan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Budget 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Expenditure</a:t>
                      </a:r>
                      <a:r>
                        <a:rPr lang="en-US" sz="1100" baseline="0" dirty="0" smtClean="0"/>
                        <a:t> 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</a:tr>
              <a:tr h="143251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Housing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Sekhukhune and Nebo traffic station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Renewal of  Traffic Station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As per the plan of Community Services Department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Waiting for the request from the Department of Community Services</a:t>
                      </a:r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R1.2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R0.00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</a:tr>
              <a:tr h="1156669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/>
                        <a:t>Existing main Municipal Offices </a:t>
                      </a:r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Increase office space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/>
                        <a:t>Submission of tender document for approval and advertisement of the project for construction.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Designs submitted and waiting for the advertisement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Budget</a:t>
                      </a:r>
                      <a:r>
                        <a:rPr lang="en-US" sz="1100" baseline="0" dirty="0" smtClean="0"/>
                        <a:t> does not cover the whole scope of work.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do the works in</a:t>
                      </a:r>
                      <a:r>
                        <a:rPr lang="en-US" sz="1100" baseline="0" dirty="0" smtClean="0"/>
                        <a:t> two Financial Years.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R6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R0.00</a:t>
                      </a:r>
                      <a:endParaRPr lang="en-US" sz="1100" dirty="0"/>
                    </a:p>
                  </a:txBody>
                  <a:tcPr marL="96826" marR="96826" marT="45723" marB="45723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32813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CA6B98-76C5-4903-9704-832B8372539C}" type="slidenum">
              <a:rPr lang="en-US">
                <a:ea typeface="ＭＳ Ｐゴシック" pitchFamily="34" charset="-128"/>
              </a:rPr>
              <a:pPr/>
              <a:t>25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32815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816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6308725"/>
            <a:ext cx="574675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851648" cy="1828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ECONOMIC DEVELOPMENT AND PLANNING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dirty="0" smtClean="0"/>
              <a:t>JANUARY 2012</a:t>
            </a:r>
          </a:p>
          <a:p>
            <a:pPr marR="0" eaLnBrk="1" hangingPunct="1"/>
            <a:r>
              <a:rPr lang="en-US" dirty="0" smtClean="0"/>
              <a:t>HALF YEARLY REPORT</a:t>
            </a:r>
          </a:p>
        </p:txBody>
      </p:sp>
      <p:sp>
        <p:nvSpPr>
          <p:cNvPr id="9220" name="Slide Number Placeholder 6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0D5141-14E7-4FD6-8FF5-FD51E4707CD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  <p:pic>
        <p:nvPicPr>
          <p:cNvPr id="9222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15888"/>
            <a:ext cx="3094038" cy="167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435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5" y="1628800"/>
          <a:ext cx="8715405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404"/>
                <a:gridCol w="819246"/>
                <a:gridCol w="1224483"/>
                <a:gridCol w="864341"/>
                <a:gridCol w="1224483"/>
                <a:gridCol w="1211838"/>
                <a:gridCol w="860512"/>
                <a:gridCol w="725675"/>
                <a:gridCol w="875423"/>
              </a:tblGrid>
              <a:tr h="91128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</a:t>
                      </a:r>
                      <a:r>
                        <a:rPr lang="en-US" sz="1200" dirty="0" smtClean="0"/>
                        <a:t>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R(m)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24730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Spatial Planning and Land use management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 of site acquired from Makhuduthamaga Traditional Authorities for Town Establishment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Office Mayor is championing the process of land release and compensation of the land owners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Delays in the land release process. Continuous allocation sites of the identified land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Continuous bilateral engagement between the traditional authorities and the Office of the Mayor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R0.00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R0.00</a:t>
                      </a:r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ECONOMIC DEVELOPMENTAND PLANNING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2011/2012 HALF YEARLY REPORT</a:t>
            </a:r>
            <a:endParaRPr lang="en-US" sz="2400" dirty="0"/>
          </a:p>
        </p:txBody>
      </p:sp>
      <p:sp>
        <p:nvSpPr>
          <p:cNvPr id="1029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116B8E-F978-46AB-AE83-6D2416ACCD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pic>
        <p:nvPicPr>
          <p:cNvPr id="1027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428625"/>
            <a:ext cx="11430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8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13" y="6215063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556792"/>
          <a:ext cx="8715405" cy="4908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404"/>
                <a:gridCol w="819246"/>
                <a:gridCol w="1224483"/>
                <a:gridCol w="864341"/>
                <a:gridCol w="1224483"/>
                <a:gridCol w="1211838"/>
                <a:gridCol w="860512"/>
                <a:gridCol w="725675"/>
                <a:gridCol w="875423"/>
              </a:tblGrid>
              <a:tr h="70198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Program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Baseline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KPI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Half</a:t>
                      </a:r>
                      <a:r>
                        <a:rPr lang="en-US" sz="1200" baseline="0" dirty="0" smtClean="0">
                          <a:latin typeface="+mn-lt"/>
                        </a:rPr>
                        <a:t> yearly</a:t>
                      </a:r>
                      <a:r>
                        <a:rPr lang="en-US" sz="1200" dirty="0" smtClean="0">
                          <a:latin typeface="+mn-lt"/>
                        </a:rPr>
                        <a:t> Targets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Progress/</a:t>
                      </a:r>
                    </a:p>
                    <a:p>
                      <a:r>
                        <a:rPr lang="en-US" sz="1200" dirty="0" smtClean="0">
                          <a:latin typeface="+mn-lt"/>
                        </a:rPr>
                        <a:t>Success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Challenges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Future</a:t>
                      </a:r>
                      <a:r>
                        <a:rPr lang="en-US" sz="1200" baseline="0" dirty="0" smtClean="0">
                          <a:latin typeface="+mn-lt"/>
                        </a:rPr>
                        <a:t> Plan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Budget  R(m)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Expenditure</a:t>
                      </a:r>
                      <a:r>
                        <a:rPr lang="en-US" sz="1200" baseline="0" dirty="0" smtClean="0">
                          <a:latin typeface="+mn-lt"/>
                        </a:rPr>
                        <a:t>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39065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Calibri"/>
                          <a:cs typeface="Times New Roman"/>
                        </a:rPr>
                        <a:t>No of sites acquired for office expansion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Negotiations with willing sellers/valuation of identified site(s)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Negotiations and property valuations have been completed. Invoices for payment have been received.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One of the property owners requested the use of his Valuer. There is a need for urgent Council resolution for the purchase of the properties. Delays in the finalization of the acquisition of Motlatle property.</a:t>
                      </a:r>
                      <a:endParaRPr lang="en-US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To process a P.T.O for the sites in the name of the municipality. The sites to be registered in the asset register. There is a need to develop a plan for the utilization of the sites.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R0,5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R0.00</a:t>
                      </a:r>
                    </a:p>
                    <a:p>
                      <a:endParaRPr lang="en-US" sz="1200" dirty="0">
                        <a:latin typeface="+mn-lt"/>
                      </a:endParaRPr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ECONOMIC DEVELOPMENTAND PLANNING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2011/2012 HALF YEARLY REPORT</a:t>
            </a:r>
            <a:endParaRPr lang="en-US" sz="2400" dirty="0"/>
          </a:p>
        </p:txBody>
      </p:sp>
      <p:sp>
        <p:nvSpPr>
          <p:cNvPr id="1029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42C1C8-80F2-4C7F-A241-6D2DB2BBCC2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  <p:pic>
        <p:nvPicPr>
          <p:cNvPr id="11301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428625"/>
            <a:ext cx="11430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2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13" y="6215063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75" y="1373188"/>
          <a:ext cx="8715405" cy="3729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438"/>
                <a:gridCol w="1144889"/>
                <a:gridCol w="1144889"/>
                <a:gridCol w="972897"/>
                <a:gridCol w="1287676"/>
                <a:gridCol w="1184055"/>
                <a:gridCol w="849115"/>
                <a:gridCol w="745496"/>
                <a:gridCol w="609950"/>
              </a:tblGrid>
              <a:tr h="7850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Program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Baseline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KPI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Half</a:t>
                      </a:r>
                      <a:r>
                        <a:rPr lang="en-US" sz="1400" baseline="0" dirty="0" smtClean="0"/>
                        <a:t> yearly</a:t>
                      </a:r>
                      <a:r>
                        <a:rPr lang="en-US" sz="1400" dirty="0" smtClean="0"/>
                        <a:t> Targets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Progress/</a:t>
                      </a:r>
                    </a:p>
                    <a:p>
                      <a:r>
                        <a:rPr lang="en-US" sz="1400" dirty="0" smtClean="0"/>
                        <a:t>Success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Challenges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Future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Budget  R(m)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Expenditure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2128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Spatial Planning and Land use management</a:t>
                      </a:r>
                      <a:endParaRPr lang="en-US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en-US" sz="1400" dirty="0"/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Rezoning and Site Development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Drafting of terms of reference/scope of work and advertising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Make a call to tribal authorities to submit lists of villages to be extended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site at Ga-Maloma falls under multiple ownership and has already been occupied informally.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Continue to request traditional authorities regarding the formalization of their villages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R0.5</a:t>
                      </a:r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R0.00</a:t>
                      </a:r>
                      <a:endParaRPr lang="en-US" sz="14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14290"/>
            <a:ext cx="8229600" cy="100013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ECONOMIC DEVELOPMENTAND PLANNING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2011/2012 HALF YEARLY REPORT</a:t>
            </a:r>
            <a:endParaRPr lang="en-US" sz="2000" dirty="0"/>
          </a:p>
        </p:txBody>
      </p:sp>
      <p:sp>
        <p:nvSpPr>
          <p:cNvPr id="1029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78F556-9DAA-4076-8208-27AA310827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  <p:pic>
        <p:nvPicPr>
          <p:cNvPr id="1232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857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26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688" y="6435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341438"/>
          <a:ext cx="8679146" cy="4920351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53897"/>
                <a:gridCol w="939316"/>
                <a:gridCol w="1004198"/>
                <a:gridCol w="907192"/>
                <a:gridCol w="987730"/>
                <a:gridCol w="1356294"/>
                <a:gridCol w="1067410"/>
                <a:gridCol w="782768"/>
                <a:gridCol w="780341"/>
              </a:tblGrid>
              <a:tr h="56707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Program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Baseline 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KPI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Half</a:t>
                      </a:r>
                      <a:r>
                        <a:rPr lang="en-US" sz="1000" baseline="0" dirty="0" smtClean="0"/>
                        <a:t> yearly </a:t>
                      </a:r>
                      <a:r>
                        <a:rPr lang="en-US" sz="1000" dirty="0" smtClean="0"/>
                        <a:t>Targets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Progress/</a:t>
                      </a:r>
                    </a:p>
                    <a:p>
                      <a:r>
                        <a:rPr lang="en-US" sz="1000" dirty="0" smtClean="0"/>
                        <a:t>Success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Challenges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Future</a:t>
                      </a:r>
                      <a:r>
                        <a:rPr lang="en-US" sz="1000" baseline="0" dirty="0" smtClean="0"/>
                        <a:t> Plan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Budget  R(m)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Expenditure</a:t>
                      </a:r>
                      <a:r>
                        <a:rPr lang="en-US" sz="1000" baseline="0" dirty="0" smtClean="0"/>
                        <a:t> 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</a:tr>
              <a:tr h="16720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kern="1200" dirty="0" smtClean="0"/>
                        <a:t>Water and sanitation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The Municipality</a:t>
                      </a:r>
                      <a:r>
                        <a:rPr lang="en-US" sz="1000" baseline="0" dirty="0" smtClean="0"/>
                        <a:t> not Water Authority nor provider</a:t>
                      </a:r>
                      <a:endParaRPr lang="en-US" sz="1000" dirty="0" smtClean="0"/>
                    </a:p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/>
                        <a:t>Monitor WSA's implementation of Projects within the Municipality</a:t>
                      </a:r>
                      <a:r>
                        <a:rPr lang="en-US" sz="1000" baseline="0" dirty="0" smtClean="0"/>
                        <a:t>.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unknown</a:t>
                      </a:r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The district not updating the municipality with the progress on projects. No</a:t>
                      </a:r>
                      <a:r>
                        <a:rPr lang="en-US" sz="1000" baseline="0" dirty="0" smtClean="0"/>
                        <a:t> enough personnel to monitor the implementation of projects due to the vacant post of the director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appoint the project co-ordinator and the municipality to fill the post of the director as soon as possible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0.00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0.00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</a:tr>
              <a:tr h="1383733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The Municipality</a:t>
                      </a:r>
                      <a:r>
                        <a:rPr lang="en-US" sz="1000" baseline="0" dirty="0" smtClean="0"/>
                        <a:t> not Water Authority nor provider</a:t>
                      </a:r>
                      <a:endParaRPr lang="en-US" sz="1000" dirty="0" smtClean="0"/>
                    </a:p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/>
                        <a:t>Public queries and requests submitted to WSA</a:t>
                      </a:r>
                      <a:r>
                        <a:rPr lang="en-US" sz="1000" baseline="0" dirty="0" smtClean="0"/>
                        <a:t>.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All the queries submitted to the district and the co-ordination meetings are held monthly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No proper communication channel</a:t>
                      </a:r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strengthen the co-ordination meeting held on a monthly basis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0.00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0.00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</a:tr>
              <a:tr h="120171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The Municipality</a:t>
                      </a:r>
                      <a:r>
                        <a:rPr lang="en-US" sz="1000" baseline="0" dirty="0" smtClean="0"/>
                        <a:t> not Water Authority nor provider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Water sector plan in place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none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none</a:t>
                      </a:r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0.00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0.00</a:t>
                      </a:r>
                      <a:endParaRPr lang="en-US" sz="1000" dirty="0"/>
                    </a:p>
                  </a:txBody>
                  <a:tcPr marL="96819" marR="96819" marT="45714" marB="45714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ea typeface="+mj-ea"/>
                <a:cs typeface="+mj-cs"/>
              </a:rPr>
              <a:t>INFRASTRUCTURE DEVELOPMENT</a:t>
            </a:r>
            <a:br>
              <a:rPr lang="en-US" sz="2400" dirty="0" smtClean="0">
                <a:ea typeface="+mj-ea"/>
                <a:cs typeface="+mj-cs"/>
              </a:rPr>
            </a:br>
            <a:r>
              <a:rPr lang="en-US" sz="2400" dirty="0" smtClean="0">
                <a:ea typeface="+mj-ea"/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10295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D7ABD44-4A62-49DA-8D25-F6B6BD5E21A5}" type="slidenum">
              <a:rPr lang="en-US">
                <a:ea typeface="ＭＳ Ｐゴシック" pitchFamily="34" charset="-128"/>
              </a:rPr>
              <a:pPr/>
              <a:t>3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1029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8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75" y="1373188"/>
          <a:ext cx="8715405" cy="4425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438"/>
                <a:gridCol w="1144889"/>
                <a:gridCol w="1144889"/>
                <a:gridCol w="972897"/>
                <a:gridCol w="1287676"/>
                <a:gridCol w="1184055"/>
                <a:gridCol w="849115"/>
                <a:gridCol w="745496"/>
                <a:gridCol w="609950"/>
              </a:tblGrid>
              <a:tr h="5767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</a:t>
                      </a:r>
                      <a:r>
                        <a:rPr lang="en-US" sz="1200" dirty="0" smtClean="0"/>
                        <a:t>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R(m)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178689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LUMS in place and implemented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Land use seminar held with all traditional leaders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Make follow-ups with individual tribal authorities regarding issues raised during the Seminar and land use management issues in general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Traditional authorities continue to allocate land informally.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Bilateral visits to all affected traditional authorities. Arrange an educative  session with all councilors on land use management to as key stakeholders at ward/community level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R0.2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R0.00</a:t>
                      </a:r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14290"/>
            <a:ext cx="8229600" cy="100013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ECONOMIC DEVELOPMENTAND PLANNING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2011/2012 HALF YEARLY REPORT</a:t>
            </a:r>
            <a:endParaRPr lang="en-US" sz="2000" dirty="0"/>
          </a:p>
        </p:txBody>
      </p:sp>
      <p:sp>
        <p:nvSpPr>
          <p:cNvPr id="1029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186B1-541B-4FCA-81D9-41D96141AA7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  <p:pic>
        <p:nvPicPr>
          <p:cNvPr id="13349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2857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0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688" y="6435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88" y="1143000"/>
          <a:ext cx="8643998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64"/>
                <a:gridCol w="697192"/>
                <a:gridCol w="1083904"/>
                <a:gridCol w="1083904"/>
                <a:gridCol w="1151648"/>
                <a:gridCol w="948416"/>
                <a:gridCol w="1083904"/>
                <a:gridCol w="725459"/>
                <a:gridCol w="940907"/>
              </a:tblGrid>
              <a:tr h="44736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</a:t>
                      </a:r>
                      <a:r>
                        <a:rPr lang="en-US" sz="1200" dirty="0" smtClean="0"/>
                        <a:t>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R(m)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94318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Spatial Planning and Land use management</a:t>
                      </a:r>
                      <a:endParaRPr lang="en-US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Branding of Municipal entry points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Appointment of the service provider and commencement of the work.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All entry points have been branded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None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Maintenance and de-bushing of the sites surrounding the branding structures with the assistance of EPWP personnel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R0.00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R0.00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</a:tr>
              <a:tr h="13204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Development of Precinct plans for municipal growth points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Appointment of service provider and engagement of tribal authorities owning land in growth points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 general plan consisting of 500 erven at Apel Cross has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been completed.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None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Portfolio Committee to delegate members to approach Masemola Traditional Authority regarding the proposed development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R1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R0.00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32" y="214290"/>
            <a:ext cx="5929354" cy="92869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ECONOMIC DEVELOPMENTAND PLANNING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2011/2012 HALF YEARLY REPORT</a:t>
            </a:r>
            <a:endParaRPr lang="en-US" sz="2400" dirty="0"/>
          </a:p>
        </p:txBody>
      </p:sp>
      <p:sp>
        <p:nvSpPr>
          <p:cNvPr id="11309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65BA1C-9D80-4296-8C4C-3CF0104D0F5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  <p:pic>
        <p:nvPicPr>
          <p:cNvPr id="14382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83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0" y="8286750"/>
            <a:ext cx="573088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10"/>
          <p:cNvSpPr txBox="1">
            <a:spLocks/>
          </p:cNvSpPr>
          <p:nvPr/>
        </p:nvSpPr>
        <p:spPr bwMode="auto">
          <a:xfrm>
            <a:off x="5214938" y="6215063"/>
            <a:ext cx="2351087" cy="4286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endParaRPr lang="en-US" sz="1000" dirty="0">
              <a:latin typeface="+mn-lt"/>
            </a:endParaRPr>
          </a:p>
        </p:txBody>
      </p:sp>
      <p:pic>
        <p:nvPicPr>
          <p:cNvPr id="14385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13" y="6215063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14313" y="1290638"/>
          <a:ext cx="8643996" cy="4873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857"/>
                <a:gridCol w="807748"/>
                <a:gridCol w="1000132"/>
                <a:gridCol w="1214446"/>
                <a:gridCol w="1143008"/>
                <a:gridCol w="868525"/>
                <a:gridCol w="1060301"/>
                <a:gridCol w="843507"/>
                <a:gridCol w="942472"/>
              </a:tblGrid>
              <a:tr h="44058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</a:t>
                      </a:r>
                      <a:r>
                        <a:rPr lang="en-US" sz="1200" dirty="0" smtClean="0"/>
                        <a:t>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3954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Spatial Planning and Land use management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Municipal Cemetery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Valuation of the identified site for compensation of the willing tribal authority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None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 suitable site has been identified as yet.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Portfolio Committee to continue with the identification of a suitable site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R0.5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R0.00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8986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Municipal Park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Conduct necessary studies/research on the identified site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LEDET has conducted inspections on site and has made recommendations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Removal of invasive plants, removal of dam wall wetland rehabilitation fencing of wetland, public awareness and biodiversity research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Appoint service provider for design and biodiversity research. Address all identified challenges in the third quarter.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R0.5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R0.00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35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4AEB13-9728-490C-BA4A-AC802C68E2E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57290" y="214290"/>
            <a:ext cx="6872310" cy="85725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ECONOMIC DEVELOPMENTAND PLANNING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2011/2012 HALF YEARLY REPORT</a:t>
            </a:r>
            <a:endParaRPr lang="en-US" sz="2000" dirty="0"/>
          </a:p>
        </p:txBody>
      </p:sp>
      <p:pic>
        <p:nvPicPr>
          <p:cNvPr id="15407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142875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08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388" y="1235075"/>
          <a:ext cx="8607453" cy="5132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087"/>
                <a:gridCol w="920335"/>
                <a:gridCol w="1213745"/>
                <a:gridCol w="1067040"/>
                <a:gridCol w="1280448"/>
                <a:gridCol w="1138176"/>
                <a:gridCol w="995903"/>
                <a:gridCol w="782496"/>
                <a:gridCol w="640223"/>
              </a:tblGrid>
              <a:tr h="71601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</a:t>
                      </a:r>
                      <a:r>
                        <a:rPr lang="en-US" sz="1200" dirty="0" smtClean="0"/>
                        <a:t>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1207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LED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Building and Supporting the LED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Hosting of the Summit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Summit has been successfully hosted and the LED Forum has been composed and launched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 request Forum members to nominate female representatives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first forum meeting to be held before the end of January 2012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R0.2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R0.00</a:t>
                      </a:r>
                      <a:endParaRPr lang="en-US" sz="1200" dirty="0"/>
                    </a:p>
                  </a:txBody>
                  <a:tcPr marL="96819" marR="96819"/>
                </a:tc>
              </a:tr>
              <a:tr h="107828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Tourism Exhibition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Architectural design and building plan development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Terms of reference for the design and building plans have been developed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Site identified (Mr. Masemola’s site) for the erection of the centre has not yet been acquired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Engage tourism product owners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R0.2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R0.00</a:t>
                      </a:r>
                      <a:endParaRPr lang="en-US" sz="1200" dirty="0"/>
                    </a:p>
                  </a:txBody>
                  <a:tcPr marL="96819" marR="96819"/>
                </a:tc>
              </a:tr>
              <a:tr h="7447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Tourism Brochure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4 000 tourism guideline produced and published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Photo shooting and design have been completed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none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Forwarding of  the product for printing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R0.2</a:t>
                      </a:r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R0.00</a:t>
                      </a:r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695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ECONOMIC DEVELOPMENTAND PLANNING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2011/2012 HALF YEARLY REPORT</a:t>
            </a:r>
            <a:endParaRPr lang="en-US" sz="2000" dirty="0"/>
          </a:p>
        </p:txBody>
      </p:sp>
      <p:sp>
        <p:nvSpPr>
          <p:cNvPr id="13367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910867-6955-4AA4-85C6-94C58930BA9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smtClean="0"/>
          </a:p>
        </p:txBody>
      </p:sp>
      <p:pic>
        <p:nvPicPr>
          <p:cNvPr id="16441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42875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42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052736"/>
          <a:ext cx="8643968" cy="547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7385"/>
                <a:gridCol w="705966"/>
                <a:gridCol w="1080120"/>
                <a:gridCol w="1008112"/>
                <a:gridCol w="1614115"/>
                <a:gridCol w="889603"/>
                <a:gridCol w="1312706"/>
                <a:gridCol w="778577"/>
                <a:gridCol w="627384"/>
              </a:tblGrid>
              <a:tr h="58577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</a:t>
                      </a:r>
                      <a:r>
                        <a:rPr lang="en-US" sz="1200" dirty="0" smtClean="0"/>
                        <a:t>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1094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Calibri"/>
                          <a:cs typeface="Times New Roman"/>
                        </a:rPr>
                        <a:t>LED</a:t>
                      </a:r>
                      <a:endParaRPr lang="en-US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en-US" sz="1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Heritage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Event evaluation and preparation for the next financial year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None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Heritage is the competency of Community Services Dept and has already been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implemented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project has to be redefined as Tourism month celebration to align with departmental scope of work. 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R0.1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R0.00</a:t>
                      </a:r>
                    </a:p>
                    <a:p>
                      <a:endParaRPr lang="en-US" sz="1200" dirty="0"/>
                    </a:p>
                  </a:txBody>
                  <a:tcPr marL="96819" marR="96819"/>
                </a:tc>
              </a:tr>
              <a:tr h="109533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Investment and Marketing strategy implementation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Product development for marketing purpose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Policy and approach has been reviewed and as a result investment in the form of a shopping complex is to be developed at Jane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Furse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crossing to the value of R150 million. The size of the development is approximately 16000 m</a:t>
                      </a:r>
                      <a:r>
                        <a:rPr lang="en-US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Stakeholder management and engagement.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To have an internal management committee to manage marketing and investment project.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R0.1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R0.00</a:t>
                      </a:r>
                    </a:p>
                    <a:p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64807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       </a:t>
            </a:r>
            <a:r>
              <a:rPr lang="en-US" sz="2000" dirty="0" smtClean="0"/>
              <a:t>ECONOMIC DEVELOPMENTAND PLANNING </a:t>
            </a:r>
            <a:br>
              <a:rPr lang="en-US" sz="2000" dirty="0" smtClean="0"/>
            </a:br>
            <a:r>
              <a:rPr lang="en-US" sz="2000" dirty="0" smtClean="0"/>
              <a:t>    2011/2012 HALF YEARLY REPORT</a:t>
            </a:r>
            <a:endParaRPr lang="en-US" sz="2000" dirty="0"/>
          </a:p>
        </p:txBody>
      </p:sp>
      <p:sp>
        <p:nvSpPr>
          <p:cNvPr id="14381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F2684D-60FC-4146-B19A-CD0E97537C6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smtClean="0"/>
          </a:p>
        </p:txBody>
      </p:sp>
      <p:pic>
        <p:nvPicPr>
          <p:cNvPr id="17455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92868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6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1" y="1571625"/>
          <a:ext cx="8678226" cy="529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674"/>
                <a:gridCol w="1134609"/>
                <a:gridCol w="1053813"/>
                <a:gridCol w="1085610"/>
                <a:gridCol w="1080673"/>
                <a:gridCol w="1155202"/>
                <a:gridCol w="951341"/>
                <a:gridCol w="661991"/>
                <a:gridCol w="951313"/>
              </a:tblGrid>
              <a:tr h="44878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Program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Baseline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KPI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Half</a:t>
                      </a:r>
                      <a:r>
                        <a:rPr lang="en-US" sz="1200" baseline="0" dirty="0" smtClean="0">
                          <a:latin typeface="+mn-lt"/>
                        </a:rPr>
                        <a:t> yearly</a:t>
                      </a:r>
                      <a:r>
                        <a:rPr lang="en-US" sz="1200" dirty="0" smtClean="0">
                          <a:latin typeface="+mn-lt"/>
                        </a:rPr>
                        <a:t> Targets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Progress/</a:t>
                      </a:r>
                    </a:p>
                    <a:p>
                      <a:r>
                        <a:rPr lang="en-US" sz="1200" dirty="0" smtClean="0">
                          <a:latin typeface="+mn-lt"/>
                        </a:rPr>
                        <a:t>Success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Challenges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Future</a:t>
                      </a:r>
                      <a:r>
                        <a:rPr lang="en-US" sz="1200" baseline="0" dirty="0" smtClean="0">
                          <a:latin typeface="+mn-lt"/>
                        </a:rPr>
                        <a:t> Plan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Budget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Expenditure</a:t>
                      </a:r>
                      <a:r>
                        <a:rPr lang="en-US" sz="1200" baseline="0" dirty="0" smtClean="0">
                          <a:latin typeface="+mn-lt"/>
                        </a:rPr>
                        <a:t> 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538539">
                <a:tc>
                  <a:txBody>
                    <a:bodyPr/>
                    <a:lstStyle/>
                    <a:p>
                      <a:endParaRPr lang="en-US" sz="1200" dirty="0">
                        <a:latin typeface="+mn-lt"/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Calibri"/>
                          <a:cs typeface="Times New Roman"/>
                        </a:rPr>
                        <a:t>No of SMMEs funded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Calls for proposals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Seven SMMEs have been identified for support. The projects are listed as follows: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Difahlane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Mabodibeng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Moretsele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Poultry,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Apel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Cross Hawkers,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Segwahleng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Maano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-a-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Basadi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Mamudi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SMME sustainability, growth and access to finance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LED Forum to develop mechanism to assist all SMMEs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R0.8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R0.00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/>
                </a:tc>
              </a:tr>
              <a:tr h="5385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Calibri"/>
                          <a:cs typeface="Times New Roman"/>
                        </a:rPr>
                        <a:t>LED</a:t>
                      </a:r>
                    </a:p>
                    <a:p>
                      <a:endParaRPr lang="en-US" sz="12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Calibri"/>
                          <a:cs typeface="Times New Roman"/>
                        </a:rPr>
                        <a:t>Hawkers stalls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Advertisement and appointment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Hawker stalls at design stage waiting for advertisement.</a:t>
                      </a:r>
                      <a:endParaRPr lang="en-US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None</a:t>
                      </a:r>
                      <a:endParaRPr lang="en-US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Continuous consultation of the hawkers.</a:t>
                      </a: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</a:rPr>
                        <a:t>R0.00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</a:rPr>
                        <a:t>R0.00</a:t>
                      </a:r>
                    </a:p>
                    <a:p>
                      <a:endParaRPr lang="en-US" sz="1200" dirty="0">
                        <a:latin typeface="+mn-lt"/>
                      </a:endParaRPr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72008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ECONOMIC DEVELOPMENTAND PLANNING </a:t>
            </a:r>
            <a:br>
              <a:rPr lang="en-US" sz="2000" dirty="0" smtClean="0"/>
            </a:br>
            <a:r>
              <a:rPr lang="en-US" sz="2000" dirty="0" smtClean="0"/>
              <a:t>2011/2012 HALF YEARLY REPORT</a:t>
            </a:r>
            <a:endParaRPr lang="en-US" sz="2000" dirty="0"/>
          </a:p>
        </p:txBody>
      </p:sp>
      <p:sp>
        <p:nvSpPr>
          <p:cNvPr id="1541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0E1214-81A8-49A7-B1C2-06BBE0C1B73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smtClean="0"/>
          </a:p>
        </p:txBody>
      </p:sp>
      <p:pic>
        <p:nvPicPr>
          <p:cNvPr id="18479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357188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80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435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CORPORATE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Bodoni MT Black" pitchFamily="18" charset="0"/>
              </a:rPr>
              <a:t> 2011-2012</a:t>
            </a:r>
          </a:p>
          <a:p>
            <a:r>
              <a:rPr lang="en-US" sz="4000" dirty="0" smtClean="0">
                <a:latin typeface="Bodoni MT Black" pitchFamily="18" charset="0"/>
              </a:rPr>
              <a:t>HALF YEARLY REPORT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CB07-79C2-4375-9C4F-250A4002E947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146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88640"/>
            <a:ext cx="2649181" cy="218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436196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308640"/>
          <a:ext cx="8712969" cy="554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/>
                <a:gridCol w="1152128"/>
                <a:gridCol w="1008112"/>
                <a:gridCol w="1016893"/>
                <a:gridCol w="1345907"/>
                <a:gridCol w="1237600"/>
                <a:gridCol w="864096"/>
                <a:gridCol w="720080"/>
                <a:gridCol w="720080"/>
              </a:tblGrid>
              <a:tr h="43602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587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HRM</a:t>
                      </a:r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Manual time registers available.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Electronic Time</a:t>
                      </a:r>
                      <a:r>
                        <a:rPr lang="en-US" sz="1200" baseline="0" smtClean="0"/>
                        <a:t> Management System developed.</a:t>
                      </a:r>
                    </a:p>
                    <a:p>
                      <a:endParaRPr lang="en-US" sz="1200" baseline="0" smtClean="0"/>
                    </a:p>
                    <a:p>
                      <a:r>
                        <a:rPr lang="en-US" sz="1200" baseline="0" smtClean="0"/>
                        <a:t>Time  Management strategy developed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Conduct situational analysis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None.</a:t>
                      </a:r>
                    </a:p>
                    <a:p>
                      <a:r>
                        <a:rPr lang="en-US" sz="1200" baseline="0" dirty="0" smtClean="0"/>
                        <a:t>Change time register format to be user friendly. Presentation made to Management  &amp;  Portfolio Committee on the 7/9/2011  &amp; 23/9/2011 respectively.</a:t>
                      </a:r>
                    </a:p>
                    <a:p>
                      <a:r>
                        <a:rPr lang="en-US" sz="1200" baseline="0" dirty="0" smtClean="0"/>
                        <a:t>HR is monitoring time registers and leave books on a weekly basis.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cuts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smtClean="0"/>
                        <a:t>To change to  new manual registers.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R 100 000.00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189176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Municipal registration with Pension</a:t>
                      </a:r>
                      <a:r>
                        <a:rPr lang="en-US" sz="1200" baseline="0" smtClean="0"/>
                        <a:t> funds done for both MCPF &amp; MEPF.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All councilors &amp;</a:t>
                      </a:r>
                      <a:r>
                        <a:rPr lang="en-US" sz="1200" baseline="0" smtClean="0"/>
                        <a:t> staff registered with Pension funds.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smtClean="0"/>
                        <a:t>To reconcile</a:t>
                      </a:r>
                      <a:r>
                        <a:rPr lang="en-US" sz="1200" baseline="0" smtClean="0"/>
                        <a:t> pension payments  monthly.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All exited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councillors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have been paid by 31th November 2011.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None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</a:t>
                      </a:r>
                      <a:r>
                        <a:rPr lang="en-US" sz="1200" baseline="0" dirty="0" smtClean="0"/>
                        <a:t> continue to manage pensions monthly.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5122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052736"/>
          <a:ext cx="8964488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058"/>
                <a:gridCol w="1166112"/>
                <a:gridCol w="1166112"/>
                <a:gridCol w="1166112"/>
                <a:gridCol w="1311875"/>
                <a:gridCol w="1020348"/>
                <a:gridCol w="1093232"/>
                <a:gridCol w="801702"/>
                <a:gridCol w="655937"/>
              </a:tblGrid>
              <a:tr h="42451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98296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HRM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Proper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staff placement done.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s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taff reengineering.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All old staff placement queries resolved.</a:t>
                      </a: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Lack of capacity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Staff engineering be done for the entire staff.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</a:tr>
              <a:tr h="1499946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2010/11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Reviewed Organisational structure available.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Organisational structure  reviewed.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Review  and implement Organisational structure.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Total employees:89 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Resignations: 0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New  appointees: 6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Death: 1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Posts not budgeted for: 19.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Posts omitted on the organisational structure:12.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To amend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the approved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</a:rPr>
                        <a:t>organogram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&amp; have it adopted.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</a:tr>
              <a:tr h="1216938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Directors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: 2 filled.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Interview contacted on the 9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Dec.2011 COMMUNITY SERVICES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Dec. 2011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INFRASTRUCTURE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Dec 2011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PLANNING.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Inadequate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capacity.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To fill posts by 30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June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2012.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5122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11430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3568" y="548680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1520" y="1481139"/>
          <a:ext cx="8640960" cy="4229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972"/>
                <a:gridCol w="1015268"/>
                <a:gridCol w="1080120"/>
                <a:gridCol w="1080120"/>
                <a:gridCol w="1058502"/>
                <a:gridCol w="1101738"/>
                <a:gridCol w="1080120"/>
                <a:gridCol w="1080120"/>
              </a:tblGrid>
              <a:tr h="269674"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Depts.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Filled posts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Vacant posts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Gender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Disability 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Omitted posts.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Total No. of posts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2696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Female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Male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92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00-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6719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1- EDP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689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2- (ID)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956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3-CS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956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4- CRS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956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5-BT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92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GRAND 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58%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38%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62%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154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9966">
                <a:tc gridSpan="7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No. Of posts not budgeted for: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950" y="1481138"/>
          <a:ext cx="8856663" cy="236855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576044"/>
                <a:gridCol w="1152086"/>
                <a:gridCol w="1021308"/>
                <a:gridCol w="1214402"/>
                <a:gridCol w="1142967"/>
                <a:gridCol w="1071531"/>
                <a:gridCol w="1238218"/>
                <a:gridCol w="792059"/>
                <a:gridCol w="648048"/>
              </a:tblGrid>
              <a:tr h="421131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Program</a:t>
                      </a:r>
                      <a:endParaRPr lang="en-US" sz="900" dirty="0"/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Baseline </a:t>
                      </a:r>
                      <a:endParaRPr lang="en-US" sz="900" dirty="0"/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KPI</a:t>
                      </a:r>
                      <a:endParaRPr lang="en-US" sz="900" dirty="0"/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Half</a:t>
                      </a:r>
                      <a:r>
                        <a:rPr lang="en-US" sz="900" baseline="0" dirty="0" smtClean="0"/>
                        <a:t> yearly</a:t>
                      </a:r>
                      <a:r>
                        <a:rPr lang="en-US" sz="900" dirty="0" smtClean="0"/>
                        <a:t> Targets</a:t>
                      </a:r>
                      <a:endParaRPr lang="en-US" sz="900" dirty="0"/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Progress/</a:t>
                      </a:r>
                    </a:p>
                    <a:p>
                      <a:r>
                        <a:rPr lang="en-US" sz="900" dirty="0" smtClean="0"/>
                        <a:t>Success</a:t>
                      </a:r>
                      <a:endParaRPr lang="en-US" sz="900" dirty="0"/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Challenges</a:t>
                      </a:r>
                      <a:endParaRPr lang="en-US" sz="900" dirty="0"/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Future</a:t>
                      </a:r>
                      <a:r>
                        <a:rPr lang="en-US" sz="900" baseline="0" dirty="0" smtClean="0"/>
                        <a:t> Plan</a:t>
                      </a:r>
                      <a:endParaRPr lang="en-US" sz="900" dirty="0"/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Budget  R(m)</a:t>
                      </a:r>
                      <a:endParaRPr lang="en-US" sz="900" dirty="0"/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Expenditure</a:t>
                      </a:r>
                      <a:r>
                        <a:rPr lang="en-US" sz="900" baseline="0" dirty="0" smtClean="0"/>
                        <a:t> </a:t>
                      </a:r>
                      <a:endParaRPr lang="en-US" sz="900" dirty="0"/>
                    </a:p>
                  </a:txBody>
                  <a:tcPr marL="96815" marR="96815" marT="42952" marB="42952"/>
                </a:tc>
              </a:tr>
              <a:tr h="19474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/>
                        <a:t>Roads and Storm water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r>
                        <a:rPr lang="en-US" sz="900" baseline="0" dirty="0" smtClean="0"/>
                        <a:t>Allocation of </a:t>
                      </a:r>
                    </a:p>
                    <a:p>
                      <a:r>
                        <a:rPr lang="en-US" sz="900" baseline="0" dirty="0" smtClean="0"/>
                        <a:t>MIG funds.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/>
                        <a:t>Implementation of internal access roads and bridges using MIG funds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Advertisement of the projects for construction and service providers appointed to commence with construction.</a:t>
                      </a:r>
                      <a:r>
                        <a:rPr lang="en-US" sz="900" dirty="0" smtClean="0">
                          <a:effectLst/>
                        </a:rPr>
                        <a:t> </a:t>
                      </a:r>
                      <a:endParaRPr lang="en-US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Contractors for Madibong and Riverside appointed,</a:t>
                      </a:r>
                      <a:r>
                        <a:rPr lang="en-US" sz="900" baseline="0" dirty="0" smtClean="0"/>
                        <a:t> Kalafong and Tikaton/Malaka on evaluation stage while the other 4bridges are still on advanced design stage</a:t>
                      </a:r>
                      <a:endParaRPr lang="en-US" sz="9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dk1"/>
                          </a:solidFill>
                        </a:rPr>
                        <a:t>Projects</a:t>
                      </a:r>
                      <a:r>
                        <a:rPr lang="en-US" sz="900" baseline="0" dirty="0" smtClean="0">
                          <a:solidFill>
                            <a:schemeClr val="dk1"/>
                          </a:solidFill>
                        </a:rPr>
                        <a:t> not implemented as per the plan. Slow spending which made department of Coghsta to withhold the transfer of funds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solidFill>
                            <a:schemeClr val="dk1"/>
                          </a:solidFill>
                        </a:rPr>
                        <a:t>Implementation</a:t>
                      </a:r>
                      <a:r>
                        <a:rPr lang="en-US" sz="900" baseline="0" dirty="0" smtClean="0">
                          <a:solidFill>
                            <a:schemeClr val="dk1"/>
                          </a:solidFill>
                        </a:rPr>
                        <a:t> of the project be done as per the plan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 34,158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 marT="42952" marB="42952"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R5,357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96815" marR="96815" marT="42952" marB="42952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11299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98A927D-9731-4F64-864E-F034EA2A8026}" type="slidenum">
              <a:rPr lang="en-US">
                <a:ea typeface="ＭＳ Ｐゴシック" pitchFamily="34" charset="-128"/>
              </a:rPr>
              <a:pPr/>
              <a:t>4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11301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2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81086"/>
          <a:ext cx="8964489" cy="5586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7835"/>
                <a:gridCol w="1175671"/>
                <a:gridCol w="1102191"/>
                <a:gridCol w="1102191"/>
                <a:gridCol w="1322629"/>
                <a:gridCol w="1175671"/>
                <a:gridCol w="1028712"/>
                <a:gridCol w="808274"/>
                <a:gridCol w="661315"/>
              </a:tblGrid>
              <a:tr h="44959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Program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Baseline 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KPI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Half yearly targets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Progress/</a:t>
                      </a:r>
                    </a:p>
                    <a:p>
                      <a:r>
                        <a:rPr lang="en-US" sz="1100" dirty="0" smtClean="0"/>
                        <a:t>Success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Challenges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Future</a:t>
                      </a:r>
                      <a:r>
                        <a:rPr lang="en-US" sz="1100" baseline="0" dirty="0" smtClean="0"/>
                        <a:t> Plan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Budget  R(000)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Expenditure</a:t>
                      </a:r>
                      <a:r>
                        <a:rPr lang="en-US" sz="1100" baseline="0" dirty="0" smtClean="0"/>
                        <a:t> 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8392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HRM</a:t>
                      </a:r>
                    </a:p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Organogram available.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HR</a:t>
                      </a:r>
                      <a:r>
                        <a:rPr lang="en-US" sz="1100" baseline="0" dirty="0" smtClean="0"/>
                        <a:t> plan D</a:t>
                      </a:r>
                      <a:r>
                        <a:rPr lang="en-US" sz="1100" dirty="0" smtClean="0"/>
                        <a:t>eveloped </a:t>
                      </a:r>
                      <a:r>
                        <a:rPr lang="en-US" sz="1100" baseline="0" dirty="0" smtClean="0"/>
                        <a:t>. 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identify critical posts and</a:t>
                      </a:r>
                      <a:r>
                        <a:rPr lang="en-US" sz="1100" baseline="0" dirty="0" smtClean="0"/>
                        <a:t> fill them.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Critical posts have been identified.</a:t>
                      </a:r>
                    </a:p>
                    <a:p>
                      <a:r>
                        <a:rPr lang="en-US" sz="1100" dirty="0" smtClean="0"/>
                        <a:t>Interviews</a:t>
                      </a:r>
                      <a:r>
                        <a:rPr lang="en-US" sz="1100" baseline="0" dirty="0" smtClean="0"/>
                        <a:t> conducted</a:t>
                      </a:r>
                      <a:r>
                        <a:rPr lang="en-US" sz="1100" dirty="0" smtClean="0"/>
                        <a:t>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Office</a:t>
                      </a:r>
                      <a:r>
                        <a:rPr lang="en-US" sz="1100" baseline="0" dirty="0" smtClean="0"/>
                        <a:t> space.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fill all critical posts</a:t>
                      </a:r>
                      <a:r>
                        <a:rPr lang="en-US" sz="1100" baseline="0" dirty="0" smtClean="0"/>
                        <a:t> as soon as possible.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</a:tr>
              <a:tr h="489561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/>
                        <a:t>Zero  baseline 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SALGA</a:t>
                      </a:r>
                      <a:r>
                        <a:rPr lang="en-US" sz="1100" baseline="0" dirty="0" smtClean="0"/>
                        <a:t> wage agreements</a:t>
                      </a:r>
                    </a:p>
                    <a:p>
                      <a:r>
                        <a:rPr lang="en-US" sz="1100" baseline="0" dirty="0" smtClean="0"/>
                        <a:t>Implemented.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implement wage curve agreements.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r>
                        <a:rPr lang="en-US" sz="1100" baseline="0" dirty="0" smtClean="0"/>
                        <a:t>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Delay in finalising agreements.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Developing terms</a:t>
                      </a:r>
                      <a:r>
                        <a:rPr lang="en-US" sz="1100" baseline="0" dirty="0" smtClean="0"/>
                        <a:t> of reference for internal salary structuring</a:t>
                      </a:r>
                      <a:r>
                        <a:rPr lang="en-US" sz="1100" dirty="0" smtClean="0"/>
                        <a:t>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</a:tr>
              <a:tr h="173843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2008 Adopted HR</a:t>
                      </a:r>
                      <a:r>
                        <a:rPr lang="en-US" sz="1100" baseline="0" dirty="0" smtClean="0"/>
                        <a:t> policies available.</a:t>
                      </a:r>
                    </a:p>
                    <a:p>
                      <a:r>
                        <a:rPr lang="en-US" sz="1100" baseline="0" dirty="0" smtClean="0"/>
                        <a:t>Draft HR reviewed policies available.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HR policies reviewed.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To adopt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HR policies.</a:t>
                      </a:r>
                    </a:p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Policy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Working Team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 in place.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2 (two) preparatory meetings held</a:t>
                      </a:r>
                      <a:r>
                        <a:rPr lang="en-US" sz="1100" baseline="0" dirty="0" smtClean="0"/>
                        <a:t> on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the  14/04/2011, 16/04/2011&amp; 07/09/2011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Break- away  session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held on the 31/08 – 02/09/2011@ Land Mark Hotel.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smtClean="0"/>
                        <a:t>Process has been suspended.</a:t>
                      </a:r>
                      <a:endParaRPr lang="en-US" sz="1100" dirty="0" smtClean="0"/>
                    </a:p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To </a:t>
                      </a:r>
                      <a:r>
                        <a:rPr lang="en-US" sz="1100" dirty="0" err="1" smtClean="0"/>
                        <a:t>finalise</a:t>
                      </a:r>
                      <a:r>
                        <a:rPr lang="en-US" sz="1100" dirty="0" smtClean="0"/>
                        <a:t> policies</a:t>
                      </a:r>
                    </a:p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 250 000.00</a:t>
                      </a:r>
                    </a:p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</a:tr>
              <a:tr h="609686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Draft</a:t>
                      </a:r>
                      <a:r>
                        <a:rPr lang="en-US" sz="1100" baseline="0" dirty="0" smtClean="0"/>
                        <a:t> HR strategy in place.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HR strategy in place</a:t>
                      </a:r>
                      <a:r>
                        <a:rPr lang="en-US" sz="1100" baseline="0" dirty="0" smtClean="0"/>
                        <a:t>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Approve</a:t>
                      </a:r>
                      <a:r>
                        <a:rPr lang="en-US" sz="1100" baseline="0" dirty="0" smtClean="0"/>
                        <a:t>  and implement HR strategy.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Lack of capacity.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finalise HR strategy with the help of COGHSTA</a:t>
                      </a:r>
                      <a:r>
                        <a:rPr lang="en-US" sz="1100" baseline="0" dirty="0" smtClean="0"/>
                        <a:t>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 250 000.00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026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6632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6436196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7015" y="1412776"/>
          <a:ext cx="8856985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/>
                <a:gridCol w="1152128"/>
                <a:gridCol w="1080120"/>
                <a:gridCol w="1080120"/>
                <a:gridCol w="1584176"/>
                <a:gridCol w="1008112"/>
                <a:gridCol w="1008112"/>
                <a:gridCol w="648072"/>
                <a:gridCol w="648072"/>
              </a:tblGrid>
              <a:tr h="44117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62291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HRD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students on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MLM bursary fund.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Municipal bursary</a:t>
                      </a:r>
                      <a:r>
                        <a:rPr lang="en-US" sz="1000" baseline="0" dirty="0" smtClean="0"/>
                        <a:t> fund in place.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make payments for students</a:t>
                      </a:r>
                      <a:r>
                        <a:rPr lang="en-US" sz="1000" baseline="0" dirty="0" smtClean="0"/>
                        <a:t> per semester.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16 bursars manage to  pass  their exam and 0ne failed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Expensive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aseline="0" smtClean="0"/>
                        <a:t>private accommodation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R1000 </a:t>
                      </a:r>
                      <a:r>
                        <a:rPr lang="en-US" sz="1000" baseline="0" dirty="0" smtClean="0"/>
                        <a:t> 000.</a:t>
                      </a:r>
                    </a:p>
                    <a:p>
                      <a:r>
                        <a:rPr lang="en-US" sz="1000" baseline="0" dirty="0" smtClean="0"/>
                        <a:t>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114601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Bursary</a:t>
                      </a:r>
                      <a:r>
                        <a:rPr lang="en-US" sz="1000" baseline="0" dirty="0" smtClean="0"/>
                        <a:t> strategic plan in place.</a:t>
                      </a: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MLM bursary strategic plan implemented</a:t>
                      </a:r>
                      <a:r>
                        <a:rPr lang="en-US" sz="1000" baseline="0" dirty="0" smtClean="0"/>
                        <a:t> and reviewed.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implement strategic plan.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Advert for new Bursary application done on Nov/Dec. 2011. Bursary applications received 91</a:t>
                      </a:r>
                    </a:p>
                    <a:p>
                      <a:r>
                        <a:rPr lang="en-US" sz="1000" baseline="0" dirty="0" smtClean="0"/>
                        <a:t>38 – Engineering</a:t>
                      </a:r>
                    </a:p>
                    <a:p>
                      <a:r>
                        <a:rPr lang="en-US" sz="1000" baseline="0" dirty="0" smtClean="0"/>
                        <a:t>30 – Finance</a:t>
                      </a:r>
                    </a:p>
                    <a:p>
                      <a:r>
                        <a:rPr lang="en-US" sz="1000" baseline="0" dirty="0" smtClean="0"/>
                        <a:t>23 - MBCHB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 submission</a:t>
                      </a:r>
                      <a:r>
                        <a:rPr lang="en-US" sz="1000" baseline="0" dirty="0" smtClean="0"/>
                        <a:t> of results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To hold bursary committee meeting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250 000.</a:t>
                      </a:r>
                    </a:p>
                    <a:p>
                      <a:r>
                        <a:rPr lang="en-US" sz="1000" dirty="0" smtClean="0"/>
                        <a:t>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94903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2010/11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WSP in place.</a:t>
                      </a:r>
                      <a:r>
                        <a:rPr lang="en-US" sz="1000" dirty="0" smtClean="0"/>
                        <a:t> 2011/12</a:t>
                      </a:r>
                      <a:r>
                        <a:rPr lang="en-US" sz="1000" baseline="0" dirty="0" smtClean="0"/>
                        <a:t> WSP submitted to LGSETA on the 30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baseline="0" dirty="0" smtClean="0"/>
                        <a:t> June 2011</a:t>
                      </a: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 WSP compliant.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compile</a:t>
                      </a:r>
                      <a:r>
                        <a:rPr lang="en-US" sz="1000" baseline="0" dirty="0" smtClean="0"/>
                        <a:t> WSP annual  training reports and quarterly reports.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2nd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 quarterly report available.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report quarterly.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52941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WSP in place.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Staff training</a:t>
                      </a:r>
                      <a:r>
                        <a:rPr lang="en-US" sz="1000" baseline="0" dirty="0" smtClean="0"/>
                        <a:t> &amp; development done.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implement</a:t>
                      </a:r>
                      <a:r>
                        <a:rPr lang="en-US" sz="1000" baseline="0" dirty="0" smtClean="0"/>
                        <a:t> WSP.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All Councilors inducted from 11-16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July 2011.</a:t>
                      </a:r>
                    </a:p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Orientation done on the 4 /7/2011.</a:t>
                      </a:r>
                    </a:p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1x CPMD </a:t>
                      </a:r>
                    </a:p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5x Project management .</a:t>
                      </a:r>
                    </a:p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8x officials  attended  customer care.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All Finance staff drop out the MFMP training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continue to implement WSP.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1000 000.</a:t>
                      </a:r>
                    </a:p>
                    <a:p>
                      <a:r>
                        <a:rPr lang="en-US" sz="1000" dirty="0" smtClean="0"/>
                        <a:t>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4098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3" y="1556792"/>
          <a:ext cx="8928994" cy="4650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5"/>
                <a:gridCol w="1152128"/>
                <a:gridCol w="1296144"/>
                <a:gridCol w="1008112"/>
                <a:gridCol w="1440160"/>
                <a:gridCol w="1080120"/>
                <a:gridCol w="1080120"/>
                <a:gridCol w="648072"/>
                <a:gridCol w="648073"/>
              </a:tblGrid>
              <a:tr h="53460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6415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HRD</a:t>
                      </a:r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Zero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 baseline 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Policy</a:t>
                      </a:r>
                      <a:r>
                        <a:rPr lang="en-US" sz="1200" baseline="0" dirty="0" smtClean="0"/>
                        <a:t> for learnership developed.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develop Learnership policy.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200" dirty="0" smtClean="0"/>
                        <a:t>None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</a:t>
                      </a:r>
                      <a:r>
                        <a:rPr lang="en-US" sz="1200" baseline="0" dirty="0" smtClean="0"/>
                        <a:t> process was suspended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Bursary</a:t>
                      </a:r>
                      <a:r>
                        <a:rPr lang="en-US" sz="1200" baseline="0" dirty="0" smtClean="0"/>
                        <a:t> policy be implemented 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R20</a:t>
                      </a:r>
                      <a:r>
                        <a:rPr lang="en-US" sz="1200" baseline="0" dirty="0" smtClean="0"/>
                        <a:t> 000.00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8197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LR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OHS</a:t>
                      </a:r>
                      <a:r>
                        <a:rPr lang="en-US" sz="1200" baseline="0" dirty="0" smtClean="0"/>
                        <a:t> committee in place.</a:t>
                      </a:r>
                    </a:p>
                    <a:p>
                      <a:r>
                        <a:rPr lang="en-US" sz="1200" baseline="0" dirty="0" smtClean="0"/>
                        <a:t>OHS reps appointed.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OHS  Committee &amp; policy formally</a:t>
                      </a:r>
                      <a:r>
                        <a:rPr lang="en-US" sz="1200" baseline="0" dirty="0" smtClean="0"/>
                        <a:t> established  and adopted.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develop</a:t>
                      </a:r>
                      <a:r>
                        <a:rPr lang="en-US" sz="1200" baseline="0" dirty="0" smtClean="0"/>
                        <a:t> OHS policy.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Draft policy  in place.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None.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Adopt &amp; Implement policy .</a:t>
                      </a:r>
                    </a:p>
                    <a:p>
                      <a:r>
                        <a:rPr lang="en-US" sz="1200" dirty="0" smtClean="0"/>
                        <a:t>Develop plan.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153253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Employee wellness committee established on the 1</a:t>
                      </a:r>
                      <a:r>
                        <a:rPr lang="en-US" sz="1200" baseline="3000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Feb 2010.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Employee wellness committee established &amp; functional</a:t>
                      </a:r>
                      <a:r>
                        <a:rPr lang="en-US" sz="1200" baseline="0" dirty="0" smtClean="0"/>
                        <a:t>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review EW</a:t>
                      </a:r>
                      <a:r>
                        <a:rPr lang="en-US" sz="1200" baseline="0" dirty="0" smtClean="0"/>
                        <a:t> policy.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To develop EW program/</a:t>
                      </a:r>
                    </a:p>
                    <a:p>
                      <a:r>
                        <a:rPr lang="en-US" sz="1200" baseline="0" dirty="0" smtClean="0"/>
                        <a:t>plan.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EW draft</a:t>
                      </a:r>
                      <a:r>
                        <a:rPr lang="en-US" sz="1200" baseline="0" dirty="0" smtClean="0"/>
                        <a:t> policy reviewed.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Held three meetings on the 7/7/2011, 29/08/2011</a:t>
                      </a:r>
                      <a:r>
                        <a:rPr lang="en-US" sz="1200" baseline="0" dirty="0" smtClean="0"/>
                        <a:t> and 6/10/2011</a:t>
                      </a:r>
                      <a:endParaRPr lang="en-US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EW P</a:t>
                      </a:r>
                      <a:r>
                        <a:rPr lang="en-US" sz="1200" baseline="0" dirty="0" smtClean="0"/>
                        <a:t> drawn and implemented.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Employee Wellness Day held on 21/10/2011</a:t>
                      </a:r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None.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finalise and have</a:t>
                      </a:r>
                      <a:r>
                        <a:rPr lang="en-US" sz="1200" baseline="0" dirty="0" smtClean="0"/>
                        <a:t> policy adopted.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 100 000.00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3074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436196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3" y="1556793"/>
          <a:ext cx="8928994" cy="4990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5"/>
                <a:gridCol w="1152128"/>
                <a:gridCol w="1296144"/>
                <a:gridCol w="1008112"/>
                <a:gridCol w="1224136"/>
                <a:gridCol w="1296144"/>
                <a:gridCol w="1080120"/>
                <a:gridCol w="648072"/>
                <a:gridCol w="648073"/>
              </a:tblGrid>
              <a:tr h="44878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Program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Baseline 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KPI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Half yearly targets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Progress/</a:t>
                      </a:r>
                    </a:p>
                    <a:p>
                      <a:r>
                        <a:rPr lang="en-US" sz="1100" dirty="0" smtClean="0"/>
                        <a:t>Success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Challenges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Future</a:t>
                      </a:r>
                      <a:r>
                        <a:rPr lang="en-US" sz="1100" baseline="0" dirty="0" smtClean="0"/>
                        <a:t> Plan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Budget 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Expenditure</a:t>
                      </a:r>
                      <a:r>
                        <a:rPr lang="en-US" sz="1100" baseline="0" dirty="0" smtClean="0"/>
                        <a:t> 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53853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LR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/>
                        <a:t>LLF in place.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LLF</a:t>
                      </a:r>
                      <a:r>
                        <a:rPr lang="en-US" sz="1100" baseline="0" dirty="0" smtClean="0"/>
                        <a:t> duly established and functional.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strengthen</a:t>
                      </a:r>
                      <a:r>
                        <a:rPr lang="en-US" sz="1100" baseline="0" dirty="0" smtClean="0"/>
                        <a:t> LLF.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Three Meetings  held on 6/7/2011, 29/08/2011 and 9/12/2011.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Program developed.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Successful placement: 2.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3 Sub committees established (HRD, BC &amp; WS) 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LLF</a:t>
                      </a:r>
                      <a:r>
                        <a:rPr lang="en-US" sz="1100" baseline="0" dirty="0" smtClean="0"/>
                        <a:t> Program of meetings not followed.</a:t>
                      </a:r>
                      <a:endParaRPr lang="en-US" sz="11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implement LLF program,</a:t>
                      </a:r>
                      <a:r>
                        <a:rPr lang="en-US" sz="1100" baseline="0" dirty="0" smtClean="0"/>
                        <a:t> and attend to unresolved matters.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 150 000.00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</a:tr>
              <a:tr h="688133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Adopted EEP  in place (2007-2012)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Employment equity plan in place.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appoint EE Committee .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r>
                        <a:rPr lang="en-US" sz="1100" dirty="0" smtClean="0"/>
                        <a:t>To review EEP 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100" dirty="0" smtClean="0"/>
                        <a:t>HRD committee that deals with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issues is appointed on the 23/08/2011.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10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Annual EE report compiled and submitted to Dept of Labour on the 29/09/2011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None.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r>
                        <a:rPr lang="en-US" sz="1100" dirty="0" smtClean="0"/>
                        <a:t>Number of females</a:t>
                      </a:r>
                      <a:r>
                        <a:rPr lang="en-US" sz="1100" baseline="0" dirty="0" smtClean="0"/>
                        <a:t> and people with disabilities are less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r>
                        <a:rPr lang="en-US" sz="1100" dirty="0" smtClean="0"/>
                        <a:t>To review EEP</a:t>
                      </a:r>
                      <a:r>
                        <a:rPr lang="en-US" sz="1100" baseline="0" dirty="0" smtClean="0"/>
                        <a:t> by Dec 2011.</a:t>
                      </a:r>
                    </a:p>
                    <a:p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To ensure that EE targets are met</a:t>
                      </a:r>
                      <a:endParaRPr lang="en-US" sz="11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3074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436196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3" y="1628799"/>
          <a:ext cx="8856986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1"/>
                <a:gridCol w="1080120"/>
                <a:gridCol w="1080120"/>
                <a:gridCol w="1080120"/>
                <a:gridCol w="1512168"/>
                <a:gridCol w="1224136"/>
                <a:gridCol w="864096"/>
                <a:gridCol w="648072"/>
                <a:gridCol w="648073"/>
              </a:tblGrid>
              <a:tr h="29933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6367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LR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Employee Equity Plan in place</a:t>
                      </a:r>
                      <a:r>
                        <a:rPr lang="en-US" sz="1000" baseline="0" dirty="0" smtClean="0"/>
                        <a:t> </a:t>
                      </a:r>
                    </a:p>
                    <a:p>
                      <a:r>
                        <a:rPr lang="en-US" sz="1000" baseline="0" dirty="0" smtClean="0"/>
                        <a:t>( 2007-2012)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EEP</a:t>
                      </a:r>
                      <a:r>
                        <a:rPr lang="en-US" sz="1000" baseline="0" dirty="0" smtClean="0"/>
                        <a:t> reviewed, for this term of Council.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review</a:t>
                      </a:r>
                      <a:r>
                        <a:rPr lang="en-US" sz="1000" baseline="0" dirty="0" smtClean="0"/>
                        <a:t> and implement EEP.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Female = 52.</a:t>
                      </a:r>
                    </a:p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Males = 37.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Lack of consultation in terms of appointment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targets.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review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EEP</a:t>
                      </a:r>
                      <a:r>
                        <a:rPr lang="en-US" sz="1000" baseline="0" dirty="0" smtClean="0"/>
                        <a:t> in the 2</a:t>
                      </a:r>
                      <a:r>
                        <a:rPr lang="en-US" sz="1000" baseline="30000" dirty="0" smtClean="0"/>
                        <a:t>nd</a:t>
                      </a:r>
                      <a:r>
                        <a:rPr lang="en-US" sz="1000" baseline="0" dirty="0" smtClean="0"/>
                        <a:t> QRT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150 000.</a:t>
                      </a:r>
                    </a:p>
                    <a:p>
                      <a:r>
                        <a:rPr lang="en-US" sz="1000" dirty="0" smtClean="0"/>
                        <a:t>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151255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Registry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File plan</a:t>
                      </a:r>
                      <a:r>
                        <a:rPr lang="en-US" sz="1000" baseline="0" dirty="0" smtClean="0"/>
                        <a:t>  adopted in 2009.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File plan implemented.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implement</a:t>
                      </a:r>
                      <a:r>
                        <a:rPr lang="en-US" sz="1000" baseline="0" dirty="0" smtClean="0"/>
                        <a:t> file plan.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en-US" sz="1000" dirty="0" smtClean="0"/>
                        <a:t>100%  of new Councilors files opened.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en-US" sz="1000" dirty="0" smtClean="0"/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1000" dirty="0" smtClean="0"/>
                        <a:t>45%</a:t>
                      </a:r>
                      <a:r>
                        <a:rPr lang="en-US" sz="1000" baseline="0" dirty="0" smtClean="0"/>
                        <a:t> file plan implemented.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r>
                        <a:rPr lang="en-US" sz="1000" baseline="0" dirty="0" smtClean="0"/>
                        <a:t>Records are submitted at Records office </a:t>
                      </a:r>
                      <a:r>
                        <a:rPr lang="en-US" sz="1000" baseline="0" dirty="0" err="1" smtClean="0"/>
                        <a:t>i.e</a:t>
                      </a:r>
                      <a:r>
                        <a:rPr lang="en-US" sz="1000" baseline="0" dirty="0" smtClean="0"/>
                        <a:t> Finance, Corporate and Infrastructure</a:t>
                      </a: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None</a:t>
                      </a:r>
                    </a:p>
                    <a:p>
                      <a:endParaRPr lang="en-US" sz="1000" baseline="0" dirty="0" smtClean="0"/>
                    </a:p>
                    <a:p>
                      <a:endParaRPr lang="en-US" sz="1000" baseline="0" dirty="0" smtClean="0"/>
                    </a:p>
                    <a:p>
                      <a:r>
                        <a:rPr lang="en-US" sz="1000" baseline="0" dirty="0" smtClean="0"/>
                        <a:t> Failure to allocate reference numbers by other departments.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comply with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 file plan for effective records</a:t>
                      </a:r>
                      <a:r>
                        <a:rPr lang="en-US" sz="1000" baseline="0" dirty="0" smtClean="0"/>
                        <a:t>  management.</a:t>
                      </a: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300 000.</a:t>
                      </a:r>
                    </a:p>
                    <a:p>
                      <a:r>
                        <a:rPr lang="en-US" sz="1000" dirty="0" smtClean="0"/>
                        <a:t>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57869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Zero</a:t>
                      </a:r>
                      <a:r>
                        <a:rPr lang="en-US" sz="1000" baseline="0" dirty="0" smtClean="0"/>
                        <a:t> baseline.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PAIA manual developed.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research and do consultation on PAIA with stakeholders.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PAIA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Manual in place.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submit manual to portfolio committee for noting.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5786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 (one) workshop held.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Records management awareness campaign</a:t>
                      </a:r>
                      <a:r>
                        <a:rPr lang="en-US" sz="1000" baseline="0" dirty="0" smtClean="0"/>
                        <a:t> done.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conduct 1awareness campaign.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COGHSTA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contacted  &amp; agreed to do 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Inadequate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capacity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continue</a:t>
                      </a:r>
                      <a:r>
                        <a:rPr lang="en-US" sz="1000" baseline="0" dirty="0" smtClean="0"/>
                        <a:t> with the awareness plan  by March 2012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205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436196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1" y="1556793"/>
          <a:ext cx="8712967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925"/>
                <a:gridCol w="983722"/>
                <a:gridCol w="1194520"/>
                <a:gridCol w="1081282"/>
                <a:gridCol w="1167225"/>
                <a:gridCol w="1065023"/>
                <a:gridCol w="1008112"/>
                <a:gridCol w="737498"/>
                <a:gridCol w="702660"/>
              </a:tblGrid>
              <a:tr h="44913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7669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Registry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Zero baseline 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Electronic records management acquired.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install</a:t>
                      </a:r>
                      <a:r>
                        <a:rPr lang="en-US" sz="1000" baseline="0" dirty="0" smtClean="0"/>
                        <a:t> electronic records  management system.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None.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Inadequate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capacity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Purchase</a:t>
                      </a:r>
                      <a:r>
                        <a:rPr lang="en-US" sz="1000" baseline="0" dirty="0" smtClean="0"/>
                        <a:t> scanner instead of system  by Jan 2012.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200 000.00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107627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Records management policy &amp; procedure  manual adopted in 2009.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Records management policy reviewed.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To review records management policy.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Reviewed</a:t>
                      </a:r>
                      <a:r>
                        <a:rPr lang="en-US" sz="1000" baseline="0" dirty="0" smtClean="0"/>
                        <a:t> policy in place.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To submit</a:t>
                      </a:r>
                      <a:r>
                        <a:rPr lang="en-US" sz="1000" baseline="0" dirty="0" smtClean="0"/>
                        <a:t> policy to  portfolio committee for noting.</a:t>
                      </a: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 50 000.00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55545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Procedural manual in place.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Best</a:t>
                      </a:r>
                      <a:r>
                        <a:rPr lang="en-US" sz="1000" baseline="0" dirty="0" smtClean="0"/>
                        <a:t> practice model implemented.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Implement best practice model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Files audited in</a:t>
                      </a:r>
                      <a:r>
                        <a:rPr lang="en-US" sz="1000" baseline="0" dirty="0" smtClean="0"/>
                        <a:t> line with the model/ manual.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Manual</a:t>
                      </a:r>
                      <a:r>
                        <a:rPr lang="en-US" sz="1000" baseline="0" dirty="0" smtClean="0"/>
                        <a:t> implemented.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5412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Customer care.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Customer</a:t>
                      </a:r>
                      <a:r>
                        <a:rPr lang="en-US" sz="1000" baseline="0" dirty="0" smtClean="0"/>
                        <a:t> care services improved.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place suggestion boxes in tribal</a:t>
                      </a:r>
                      <a:r>
                        <a:rPr lang="en-US" sz="1000" baseline="0" dirty="0" smtClean="0"/>
                        <a:t> offices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27 tribal authorities</a:t>
                      </a:r>
                      <a:r>
                        <a:rPr lang="en-US" sz="1000" baseline="0" dirty="0" smtClean="0"/>
                        <a:t> clustered for installation</a:t>
                      </a:r>
                    </a:p>
                    <a:p>
                      <a:r>
                        <a:rPr lang="en-US" sz="1000" baseline="0" dirty="0" smtClean="0"/>
                        <a:t>Employees  have nametags.</a:t>
                      </a:r>
                    </a:p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Offices have been labeled.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inform relevant tribal authorities.</a:t>
                      </a:r>
                    </a:p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update nametags and office labeling as and when demanded.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205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6" y="1628800"/>
          <a:ext cx="8784975" cy="4789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38"/>
                <a:gridCol w="871237"/>
                <a:gridCol w="1089046"/>
                <a:gridCol w="1379459"/>
                <a:gridCol w="1234253"/>
                <a:gridCol w="911377"/>
                <a:gridCol w="1142761"/>
                <a:gridCol w="571380"/>
                <a:gridCol w="714224"/>
              </a:tblGrid>
              <a:tr h="48692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908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Customer care.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80%</a:t>
                      </a:r>
                      <a:r>
                        <a:rPr lang="en-US" sz="1000" baseline="0" dirty="0" smtClean="0"/>
                        <a:t> service charter done.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Service delivery charter developed.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finalise service standards.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Quotations were outsourced waiting for SCM to appoint service provider.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Lack of capacity and support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appoint service provider to develop service delivery</a:t>
                      </a:r>
                      <a:r>
                        <a:rPr lang="en-US" sz="1000" baseline="0" dirty="0" smtClean="0"/>
                        <a:t> charter.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58431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80% standards done.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Service</a:t>
                      </a:r>
                      <a:r>
                        <a:rPr lang="en-US" sz="1000" baseline="0" dirty="0" smtClean="0"/>
                        <a:t> standards developed.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finalise service standards.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Lack of capacity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finalise standards.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</a:t>
                      </a:r>
                      <a:r>
                        <a:rPr lang="en-US" sz="1000" baseline="0" dirty="0" smtClean="0"/>
                        <a:t> 50 000.00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5843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Customer care.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Customer  care</a:t>
                      </a:r>
                      <a:r>
                        <a:rPr lang="en-US" sz="1000" baseline="0" dirty="0" smtClean="0"/>
                        <a:t> service delivery </a:t>
                      </a:r>
                      <a:r>
                        <a:rPr lang="en-US" sz="1000" dirty="0" smtClean="0"/>
                        <a:t>Improved </a:t>
                      </a:r>
                      <a:r>
                        <a:rPr lang="en-US" sz="1000" baseline="0" dirty="0" smtClean="0"/>
                        <a:t>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</a:t>
                      </a:r>
                      <a:r>
                        <a:rPr lang="en-US" sz="1000" baseline="0" dirty="0" smtClean="0"/>
                        <a:t> develop a training </a:t>
                      </a:r>
                      <a:r>
                        <a:rPr lang="en-US" sz="1000" dirty="0" smtClean="0"/>
                        <a:t>plan.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QRT training plan in place.</a:t>
                      </a:r>
                    </a:p>
                    <a:p>
                      <a:r>
                        <a:rPr lang="en-US" sz="1000" baseline="0" dirty="0" smtClean="0"/>
                        <a:t>2 days Customer care workshop done.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implement</a:t>
                      </a:r>
                      <a:r>
                        <a:rPr lang="en-US" sz="1000" baseline="0" dirty="0" smtClean="0"/>
                        <a:t> plan.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60 000.00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584314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 awareness campaign</a:t>
                      </a:r>
                      <a:r>
                        <a:rPr lang="en-US" sz="1000" baseline="0" dirty="0" smtClean="0"/>
                        <a:t> held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Awareness campaigns on </a:t>
                      </a:r>
                      <a:r>
                        <a:rPr lang="en-US" sz="1000" dirty="0" err="1" smtClean="0"/>
                        <a:t>Bathopele</a:t>
                      </a:r>
                      <a:r>
                        <a:rPr lang="en-US" sz="1000" dirty="0" smtClean="0"/>
                        <a:t> and service standards conducted.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conduct</a:t>
                      </a:r>
                      <a:r>
                        <a:rPr lang="en-US" sz="1000" baseline="0" dirty="0" smtClean="0"/>
                        <a:t> 2 campaign.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err="1" smtClean="0"/>
                        <a:t>Bathopele</a:t>
                      </a:r>
                      <a:r>
                        <a:rPr lang="en-US" sz="1000" baseline="0" dirty="0" smtClean="0"/>
                        <a:t> awareness and build up capacity held on the 17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baseline="0" dirty="0" smtClean="0"/>
                        <a:t> to 18</a:t>
                      </a:r>
                      <a:r>
                        <a:rPr lang="en-US" sz="1000" baseline="30000" dirty="0" smtClean="0"/>
                        <a:t>th</a:t>
                      </a:r>
                      <a:r>
                        <a:rPr lang="en-US" sz="1000" baseline="0" dirty="0" smtClean="0"/>
                        <a:t> October 2011.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Continue with the program.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300</a:t>
                      </a:r>
                      <a:r>
                        <a:rPr lang="en-US" sz="1000" baseline="0" dirty="0" smtClean="0"/>
                        <a:t>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5843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Council administration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3 Ordinary &amp; 6 Special Council meetings in 2010/2011.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Council administration</a:t>
                      </a:r>
                    </a:p>
                    <a:p>
                      <a:r>
                        <a:rPr lang="en-US" sz="1000" dirty="0" smtClean="0"/>
                        <a:t>Improved 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improve Council  administration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Master plan of Council developed and distributed.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Time constraints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comply</a:t>
                      </a:r>
                      <a:r>
                        <a:rPr lang="en-US" sz="1000" baseline="0" dirty="0" smtClean="0"/>
                        <a:t> with and follow Council master plan.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205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HALF YEARLY REPORT 2011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1" y="1700807"/>
          <a:ext cx="8784978" cy="4735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228"/>
                <a:gridCol w="999916"/>
                <a:gridCol w="1214184"/>
                <a:gridCol w="1142761"/>
                <a:gridCol w="1285606"/>
                <a:gridCol w="999916"/>
                <a:gridCol w="1071339"/>
                <a:gridCol w="714226"/>
                <a:gridCol w="642802"/>
              </a:tblGrid>
              <a:tr h="49851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Council</a:t>
                      </a:r>
                      <a:r>
                        <a:rPr lang="en-US" sz="1000" baseline="0" dirty="0" smtClean="0"/>
                        <a:t> administration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3 Ordinary  &amp; 6 Special council meetings held.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Council administration.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hold 06 EXCO</a:t>
                      </a:r>
                      <a:r>
                        <a:rPr lang="en-US" sz="1000" baseline="0" dirty="0" smtClean="0"/>
                        <a:t> meetings.</a:t>
                      </a:r>
                    </a:p>
                    <a:p>
                      <a:endParaRPr lang="en-US" sz="1000" baseline="0" dirty="0" smtClean="0"/>
                    </a:p>
                    <a:p>
                      <a:endParaRPr lang="en-US" sz="1000" baseline="0" dirty="0" smtClean="0"/>
                    </a:p>
                    <a:p>
                      <a:endParaRPr lang="en-US" sz="1000" baseline="0" dirty="0" smtClean="0"/>
                    </a:p>
                    <a:p>
                      <a:endParaRPr lang="en-US" sz="1000" baseline="0" dirty="0" smtClean="0"/>
                    </a:p>
                    <a:p>
                      <a:endParaRPr lang="en-US" sz="1000" baseline="0" dirty="0" smtClean="0"/>
                    </a:p>
                    <a:p>
                      <a:r>
                        <a:rPr lang="en-US" sz="1000" baseline="0" dirty="0" smtClean="0"/>
                        <a:t>To hold 02 Council meetings </a:t>
                      </a:r>
                    </a:p>
                    <a:p>
                      <a:endParaRPr lang="en-US" sz="1000" baseline="0" dirty="0" smtClean="0"/>
                    </a:p>
                    <a:p>
                      <a:endParaRPr lang="en-US" sz="1000" baseline="0" dirty="0" smtClean="0"/>
                    </a:p>
                    <a:p>
                      <a:r>
                        <a:rPr lang="en-US" sz="1000" baseline="0" dirty="0" smtClean="0"/>
                        <a:t>To hold Portfolio Committee meetings.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 ordinary EXCO</a:t>
                      </a:r>
                      <a:r>
                        <a:rPr lang="en-US" sz="1000" baseline="0" dirty="0" smtClean="0"/>
                        <a:t> meeting held</a:t>
                      </a:r>
                    </a:p>
                    <a:p>
                      <a:r>
                        <a:rPr lang="en-US" sz="1000" baseline="0" dirty="0" smtClean="0"/>
                        <a:t>1 ordinary EXCO sitting</a:t>
                      </a:r>
                    </a:p>
                    <a:p>
                      <a:r>
                        <a:rPr lang="en-US" sz="1000" baseline="0" dirty="0" smtClean="0"/>
                        <a:t>4 special EXCO  meeting sitting</a:t>
                      </a:r>
                    </a:p>
                    <a:p>
                      <a:r>
                        <a:rPr lang="en-US" sz="1000" baseline="0" dirty="0" smtClean="0"/>
                        <a:t>05 Council Meeting</a:t>
                      </a:r>
                    </a:p>
                    <a:p>
                      <a:r>
                        <a:rPr lang="en-US" sz="1000" baseline="0" dirty="0" smtClean="0"/>
                        <a:t>1 ordinary council meeting</a:t>
                      </a:r>
                    </a:p>
                    <a:p>
                      <a:r>
                        <a:rPr lang="en-US" sz="1000" baseline="0" dirty="0" smtClean="0"/>
                        <a:t>4 special council meeting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en-US" sz="1000" baseline="0" dirty="0" smtClean="0"/>
                        <a:t>CRP -5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en-US" sz="1000" baseline="0" dirty="0" smtClean="0"/>
                        <a:t>CS-03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en-US" sz="1000" baseline="0" dirty="0" smtClean="0"/>
                        <a:t>ID-05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en-US" sz="1000" baseline="0" dirty="0" smtClean="0"/>
                        <a:t>BT-03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en-US" sz="1000" baseline="0" dirty="0" smtClean="0"/>
                        <a:t>PL- 05</a:t>
                      </a:r>
                    </a:p>
                    <a:p>
                      <a:pPr marL="228600" indent="-228600">
                        <a:buNone/>
                      </a:pPr>
                      <a:r>
                        <a:rPr lang="en-US" sz="1000" baseline="0" dirty="0" smtClean="0"/>
                        <a:t>LED - 05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Too many commitments.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comply with the master plan.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5636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Draft standing orders in place.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Council standing orders reviewed.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review</a:t>
                      </a:r>
                      <a:r>
                        <a:rPr lang="en-US" sz="1000" baseline="0" dirty="0" smtClean="0"/>
                        <a:t> &amp; </a:t>
                      </a:r>
                      <a:r>
                        <a:rPr lang="en-US" sz="1000" dirty="0" smtClean="0"/>
                        <a:t>implement Council  standing orders.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On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going.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Council</a:t>
                      </a:r>
                      <a:r>
                        <a:rPr lang="en-US" sz="1000" baseline="0" dirty="0" smtClean="0"/>
                        <a:t> to adopt standing orders.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7920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National &amp; provincial guidelines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Council administration improved.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improve</a:t>
                      </a:r>
                      <a:r>
                        <a:rPr lang="en-US" sz="1000" baseline="0" dirty="0" smtClean="0"/>
                        <a:t> Council performance.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De- hoop dam visited</a:t>
                      </a:r>
                    </a:p>
                    <a:p>
                      <a:r>
                        <a:rPr lang="en-US" sz="1000" baseline="0" dirty="0" smtClean="0"/>
                        <a:t>Council sitting </a:t>
                      </a:r>
                    </a:p>
                    <a:p>
                      <a:r>
                        <a:rPr lang="en-US" sz="1000" baseline="0" dirty="0" smtClean="0"/>
                        <a:t>1 ordinary council sitting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monitor attendance of Cllrs.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205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7" y="1700807"/>
          <a:ext cx="8568952" cy="2042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96664"/>
                <a:gridCol w="835996"/>
                <a:gridCol w="1114660"/>
                <a:gridCol w="1460111"/>
                <a:gridCol w="1203901"/>
                <a:gridCol w="1028300"/>
                <a:gridCol w="905663"/>
                <a:gridCol w="696662"/>
                <a:gridCol w="626995"/>
              </a:tblGrid>
              <a:tr h="4478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4478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Council</a:t>
                      </a:r>
                      <a:r>
                        <a:rPr lang="en-US" sz="1000" baseline="0" dirty="0" smtClean="0"/>
                        <a:t> administration</a:t>
                      </a:r>
                      <a:endParaRPr lang="en-US" sz="1000" dirty="0" smtClean="0"/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SALGA induction &amp; MLM orientation done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Capacity building of Councilors done.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build capacity for Councilors.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61 Cllrs </a:t>
                      </a:r>
                      <a:r>
                        <a:rPr lang="en-US" sz="1000" baseline="0" dirty="0" smtClean="0"/>
                        <a:t> inducted and oriented.</a:t>
                      </a: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Submission of documents.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do skills audit of all Councilors.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400 000.00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44785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Draft standing orders.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Council logistics.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</a:t>
                      </a:r>
                      <a:r>
                        <a:rPr lang="en-US" sz="1000" dirty="0" err="1" smtClean="0"/>
                        <a:t>complywith</a:t>
                      </a:r>
                      <a:r>
                        <a:rPr lang="en-US" sz="1000" dirty="0" smtClean="0"/>
                        <a:t> standing orders.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 going.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Late</a:t>
                      </a:r>
                      <a:r>
                        <a:rPr lang="en-US" sz="1000" baseline="0" dirty="0" smtClean="0"/>
                        <a:t> finalisation of agenda.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do consultation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R 400 000.00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48</a:t>
            </a:fld>
            <a:endParaRPr lang="en-US"/>
          </a:p>
        </p:txBody>
      </p:sp>
      <p:pic>
        <p:nvPicPr>
          <p:cNvPr id="205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5" y="1556793"/>
          <a:ext cx="8856982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3"/>
                <a:gridCol w="1440160"/>
                <a:gridCol w="1152128"/>
                <a:gridCol w="1117282"/>
                <a:gridCol w="1258982"/>
                <a:gridCol w="936104"/>
                <a:gridCol w="947716"/>
                <a:gridCol w="714273"/>
                <a:gridCol w="714274"/>
              </a:tblGrid>
              <a:tr h="45301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69462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ICT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Zero baseline.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Software licenses</a:t>
                      </a:r>
                    </a:p>
                    <a:p>
                      <a:r>
                        <a:rPr lang="en-US" sz="1000" baseline="0" dirty="0" smtClean="0"/>
                        <a:t>Renewed and procured.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 acquire all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 4 software licenses.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Request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for additional licenses completed (firewall, office 2010).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procure additional licenses.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350 000.00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64195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 Multi functional machine(copier, 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printers &amp; scanner)</a:t>
                      </a:r>
                    </a:p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in place.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One</a:t>
                      </a:r>
                      <a:r>
                        <a:rPr lang="en-US" sz="1000" baseline="0" dirty="0" smtClean="0"/>
                        <a:t> common  printer and copier bought.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Lease printer and copier.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Service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provider appointed.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have copiers for site offices</a:t>
                      </a: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200 000.</a:t>
                      </a:r>
                    </a:p>
                    <a:p>
                      <a:r>
                        <a:rPr lang="en-US" sz="1000" dirty="0" smtClean="0"/>
                        <a:t>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69462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1 access point  per office.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Network access points increased.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install additional network access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points.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Service</a:t>
                      </a:r>
                      <a:r>
                        <a:rPr lang="en-US" sz="1000" baseline="0" dirty="0" smtClean="0"/>
                        <a:t> providers quote more than the allocated budget.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divide job into phases and request additional budget.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200</a:t>
                      </a:r>
                      <a:r>
                        <a:rPr lang="en-US" sz="1000" baseline="0" dirty="0" smtClean="0"/>
                        <a:t> 000.</a:t>
                      </a:r>
                    </a:p>
                    <a:p>
                      <a:r>
                        <a:rPr lang="en-US" sz="1000" baseline="0" dirty="0" smtClean="0"/>
                        <a:t>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671655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Preventative maintenance plan developed.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ICT infrastructure repaired &amp; maintained.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perform</a:t>
                      </a:r>
                      <a:r>
                        <a:rPr lang="en-US" sz="1000" baseline="0" dirty="0" smtClean="0"/>
                        <a:t> maintenance and repair of ICT assets. 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Budget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cuts.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Budget adjustment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300 000.</a:t>
                      </a:r>
                    </a:p>
                    <a:p>
                      <a:r>
                        <a:rPr lang="en-US" sz="1000" dirty="0" smtClean="0"/>
                        <a:t>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70798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Zero baseline.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ICT systems &amp;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infrastructure  maintenance SLA acquired.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To appoint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service provider for maintenance.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Tender</a:t>
                      </a:r>
                      <a:r>
                        <a:rPr lang="en-US" sz="1000" baseline="0" dirty="0" smtClean="0"/>
                        <a:t> advertised for this project on 23</a:t>
                      </a:r>
                      <a:r>
                        <a:rPr lang="en-US" sz="1000" baseline="30000" dirty="0" smtClean="0"/>
                        <a:t>rd</a:t>
                      </a:r>
                      <a:r>
                        <a:rPr lang="en-US" sz="1000" baseline="0" dirty="0" smtClean="0"/>
                        <a:t> November 2011.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engage with finance to appoint by December 2011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340 000.</a:t>
                      </a:r>
                    </a:p>
                    <a:p>
                      <a:r>
                        <a:rPr lang="en-US" sz="1000" dirty="0" smtClean="0"/>
                        <a:t>00</a:t>
                      </a:r>
                      <a:endParaRPr lang="en-US" sz="1000" i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49</a:t>
            </a:fld>
            <a:endParaRPr lang="en-US"/>
          </a:p>
        </p:txBody>
      </p:sp>
      <p:pic>
        <p:nvPicPr>
          <p:cNvPr id="205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32656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2875" y="1481138"/>
          <a:ext cx="8715375" cy="463708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534657"/>
                <a:gridCol w="1360810"/>
                <a:gridCol w="1447733"/>
                <a:gridCol w="1476709"/>
                <a:gridCol w="1447733"/>
                <a:gridCol w="1447733"/>
              </a:tblGrid>
              <a:tr h="43105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Project Name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Scope</a:t>
                      </a:r>
                      <a:r>
                        <a:rPr lang="en-US" sz="1000" baseline="0" dirty="0" smtClean="0"/>
                        <a:t> of work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budget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expenditure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challenges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Progress</a:t>
                      </a:r>
                      <a:r>
                        <a:rPr lang="en-US" sz="1000" baseline="0" dirty="0" smtClean="0"/>
                        <a:t> and </a:t>
                      </a:r>
                      <a:r>
                        <a:rPr lang="en-US" sz="1000" dirty="0" smtClean="0"/>
                        <a:t>Comments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 marT="45718" marB="45718"/>
                </a:tc>
              </a:tr>
              <a:tr h="10515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Access</a:t>
                      </a:r>
                      <a:r>
                        <a:rPr lang="en-US" sz="1000" u="none" strike="noStrike" baseline="0" dirty="0" smtClean="0"/>
                        <a:t> road to water treatment at Riverside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Construction of 1,5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km double seal access road</a:t>
                      </a:r>
                      <a:r>
                        <a:rPr lang="en-US" sz="1000" baseline="0" dirty="0" smtClean="0"/>
                        <a:t> with storm water control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/>
                        <a:t>R 2,486,426.00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R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734 695.80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Hard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rock which required blasting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31%,</a:t>
                      </a:r>
                      <a:r>
                        <a:rPr lang="en-US" sz="1000" baseline="0" dirty="0" smtClean="0"/>
                        <a:t> the rock has been blasted and the contractor is busy with the roadbed </a:t>
                      </a:r>
                      <a:endParaRPr lang="en-US" sz="100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</a:tr>
              <a:tr h="10515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Construction</a:t>
                      </a:r>
                      <a:r>
                        <a:rPr lang="en-US" sz="1000" u="none" strike="noStrike" baseline="0" dirty="0" smtClean="0"/>
                        <a:t> of  Madibong Road and Stormwater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Construction of 3,4km double seal access road with storm water control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/>
                        <a:t>R 9,692,964.00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R3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347 629.50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Water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pipe along the route of the road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45%,</a:t>
                      </a:r>
                      <a:r>
                        <a:rPr lang="en-US" sz="1000" baseline="0" dirty="0" smtClean="0"/>
                        <a:t> the contractor is busy with base. The contractor must fix all damaged pipes</a:t>
                      </a:r>
                      <a:endParaRPr lang="en-US" sz="100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</a:tr>
              <a:tr h="10515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Kalafong to Jane-Furse</a:t>
                      </a:r>
                      <a:r>
                        <a:rPr lang="en-US" sz="1000" u="none" strike="noStrike" baseline="0" dirty="0" smtClean="0"/>
                        <a:t> cemetery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Upgrading of  gravel to tar road.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/>
                        <a:t>R 4,548,600.00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R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293 089.02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Project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behind the schedule as per the plan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Project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on evaluation stage and the contractor to be appointed before end of January 2012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</a:tr>
              <a:tr h="10515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/>
                        <a:t>Maila/Mapitsane</a:t>
                      </a:r>
                      <a:r>
                        <a:rPr lang="en-US" sz="1000" u="none" strike="noStrike" baseline="0" dirty="0" smtClean="0"/>
                        <a:t> (Mokadi) Bridge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Upgrading</a:t>
                      </a:r>
                      <a:r>
                        <a:rPr lang="en-US" sz="1000" baseline="0" dirty="0" smtClean="0"/>
                        <a:t> of the access bridge.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/>
                        <a:t>R 3,420,000.00</a:t>
                      </a:r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R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0.00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available budget does not cover the proposed bridge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consultant to check other options of the bridge and the project overlap to the next financial year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18" marB="45718"/>
                </a:tc>
              </a:tr>
            </a:tbl>
          </a:graphicData>
        </a:graphic>
      </p:graphicFrame>
      <p:sp>
        <p:nvSpPr>
          <p:cNvPr id="1233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C556E4-C930-4E08-B02E-C87EFA331912}" type="slidenum">
              <a:rPr lang="en-US">
                <a:ea typeface="ＭＳ Ｐゴシック" pitchFamily="34" charset="-128"/>
              </a:rPr>
              <a:pPr/>
              <a:t>5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42065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pic>
        <p:nvPicPr>
          <p:cNvPr id="12337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8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3" y="1556793"/>
          <a:ext cx="8928994" cy="4319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5"/>
                <a:gridCol w="1152128"/>
                <a:gridCol w="1152128"/>
                <a:gridCol w="1152128"/>
                <a:gridCol w="1296144"/>
                <a:gridCol w="1152128"/>
                <a:gridCol w="1152128"/>
                <a:gridCol w="648072"/>
                <a:gridCol w="648073"/>
              </a:tblGrid>
              <a:tr h="44856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622919">
                <a:tc>
                  <a:txBody>
                    <a:bodyPr/>
                    <a:lstStyle/>
                    <a:p>
                      <a:r>
                        <a:rPr lang="en-US" sz="950" i="0" baseline="0" dirty="0" smtClean="0"/>
                        <a:t>ICT</a:t>
                      </a:r>
                      <a:endParaRPr lang="en-US" sz="950" i="0" baseline="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Zero baseline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SLA for Fire Detector system maintenance acquired.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To request</a:t>
                      </a:r>
                      <a:r>
                        <a:rPr lang="en-US" sz="950" baseline="0" dirty="0" smtClean="0"/>
                        <a:t> </a:t>
                      </a:r>
                      <a:r>
                        <a:rPr lang="en-US" sz="950" dirty="0" smtClean="0"/>
                        <a:t>SLA for fire detector system.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Request</a:t>
                      </a:r>
                      <a:r>
                        <a:rPr lang="en-US" sz="950" baseline="0" dirty="0" smtClean="0"/>
                        <a:t> for SLA initiated 30/09/2011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Delay</a:t>
                      </a:r>
                      <a:r>
                        <a:rPr lang="en-US" sz="950" baseline="0" dirty="0" smtClean="0"/>
                        <a:t> in procuring by finance department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>
                          <a:solidFill>
                            <a:schemeClr val="tx1"/>
                          </a:solidFill>
                        </a:rPr>
                        <a:t>To </a:t>
                      </a:r>
                      <a:r>
                        <a:rPr lang="en-US" sz="950" baseline="0" dirty="0" smtClean="0">
                          <a:solidFill>
                            <a:schemeClr val="tx1"/>
                          </a:solidFill>
                        </a:rPr>
                        <a:t> follow up with finance to speed up this project</a:t>
                      </a:r>
                      <a:endParaRPr lang="en-US" sz="95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R  200 000.00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96819" marR="96819"/>
                </a:tc>
              </a:tr>
              <a:tr h="425935">
                <a:tc>
                  <a:txBody>
                    <a:bodyPr/>
                    <a:lstStyle/>
                    <a:p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baseline="0" dirty="0" smtClean="0">
                          <a:solidFill>
                            <a:schemeClr val="tx1"/>
                          </a:solidFill>
                        </a:rPr>
                        <a:t>Zero baseline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ICT staff trained.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To capacitate ICT staff.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ongoing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None.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To comply</a:t>
                      </a:r>
                      <a:r>
                        <a:rPr lang="en-US" sz="950" baseline="0" dirty="0" smtClean="0"/>
                        <a:t> with </a:t>
                      </a:r>
                      <a:r>
                        <a:rPr lang="en-US" sz="950" dirty="0" smtClean="0"/>
                        <a:t>skills audit.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R 200 000.00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96819" marR="96819"/>
                </a:tc>
              </a:tr>
              <a:tr h="885407">
                <a:tc>
                  <a:txBody>
                    <a:bodyPr/>
                    <a:lstStyle/>
                    <a:p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950" baseline="0" dirty="0" smtClean="0">
                        <a:solidFill>
                          <a:srgbClr val="92D050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ICT infrastructure assets procured.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baseline="0" dirty="0" smtClean="0"/>
                        <a:t>Replace  obsolete ICT assets.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Identified</a:t>
                      </a:r>
                      <a:r>
                        <a:rPr lang="en-US" sz="950" baseline="0" dirty="0" smtClean="0"/>
                        <a:t> obsolete ICT asset: Laptop &amp; desktops. Requisition submitted.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Requisition rejected.</a:t>
                      </a:r>
                    </a:p>
                    <a:p>
                      <a:r>
                        <a:rPr lang="en-US" sz="950" baseline="0" dirty="0" smtClean="0"/>
                        <a:t>Not complying with minimum  ICT standards.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To comply with the minimum ICT standard requirements.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96819" marR="96819"/>
                </a:tc>
              </a:tr>
              <a:tr h="671655">
                <a:tc>
                  <a:txBody>
                    <a:bodyPr/>
                    <a:lstStyle/>
                    <a:p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>
                          <a:solidFill>
                            <a:schemeClr val="tx1"/>
                          </a:solidFill>
                        </a:rPr>
                        <a:t>Offsite backup: Jane</a:t>
                      </a:r>
                      <a:r>
                        <a:rPr lang="en-US" sz="950" baseline="0" dirty="0" smtClean="0">
                          <a:solidFill>
                            <a:schemeClr val="tx1"/>
                          </a:solidFill>
                        </a:rPr>
                        <a:t> F</a:t>
                      </a:r>
                      <a:r>
                        <a:rPr lang="en-US" sz="950" dirty="0" smtClean="0">
                          <a:solidFill>
                            <a:schemeClr val="tx1"/>
                          </a:solidFill>
                        </a:rPr>
                        <a:t>urse</a:t>
                      </a:r>
                      <a:r>
                        <a:rPr lang="en-US" sz="9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50" dirty="0" smtClean="0">
                          <a:solidFill>
                            <a:schemeClr val="tx1"/>
                          </a:solidFill>
                        </a:rPr>
                        <a:t>library.</a:t>
                      </a:r>
                      <a:endParaRPr 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 smtClean="0"/>
                        <a:t>Backup system installed.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To install backup</a:t>
                      </a:r>
                    </a:p>
                    <a:p>
                      <a:r>
                        <a:rPr lang="en-US" sz="950" dirty="0" smtClean="0"/>
                        <a:t>system.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>
                          <a:solidFill>
                            <a:schemeClr val="tx1"/>
                          </a:solidFill>
                        </a:rPr>
                        <a:t>Tender</a:t>
                      </a:r>
                      <a:r>
                        <a:rPr lang="en-US" sz="950" baseline="0" dirty="0" smtClean="0">
                          <a:solidFill>
                            <a:schemeClr val="tx1"/>
                          </a:solidFill>
                        </a:rPr>
                        <a:t> advertised for project 23</a:t>
                      </a:r>
                      <a:r>
                        <a:rPr lang="en-US" sz="950" baseline="30000" dirty="0" smtClean="0">
                          <a:solidFill>
                            <a:schemeClr val="tx1"/>
                          </a:solidFill>
                        </a:rPr>
                        <a:t>rd</a:t>
                      </a:r>
                      <a:r>
                        <a:rPr lang="en-US" sz="950" baseline="0" dirty="0" smtClean="0">
                          <a:solidFill>
                            <a:schemeClr val="tx1"/>
                          </a:solidFill>
                        </a:rPr>
                        <a:t> November 2011</a:t>
                      </a:r>
                      <a:endParaRPr 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To appoint</a:t>
                      </a:r>
                      <a:r>
                        <a:rPr lang="en-US" sz="950" baseline="0" dirty="0" smtClean="0"/>
                        <a:t> service provider by January 2012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 smtClean="0"/>
                        <a:t>R 400 000.00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96819" marR="96819"/>
                </a:tc>
              </a:tr>
              <a:tr h="608031">
                <a:tc>
                  <a:txBody>
                    <a:bodyPr/>
                    <a:lstStyle/>
                    <a:p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baseline="0" dirty="0" smtClean="0"/>
                        <a:t>2 linked:</a:t>
                      </a:r>
                    </a:p>
                    <a:p>
                      <a:r>
                        <a:rPr lang="en-US" sz="950" baseline="0" dirty="0" smtClean="0"/>
                        <a:t>J/Furse library &amp; SK traffic station.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Satellite offices linked to the Municipal</a:t>
                      </a:r>
                      <a:r>
                        <a:rPr lang="en-US" sz="950" baseline="0" dirty="0" smtClean="0"/>
                        <a:t> building.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To link libraries and traffic offices to main</a:t>
                      </a:r>
                      <a:r>
                        <a:rPr lang="en-US" sz="950" baseline="0" dirty="0" smtClean="0"/>
                        <a:t> server.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Site</a:t>
                      </a:r>
                      <a:r>
                        <a:rPr lang="en-US" sz="950" baseline="0" dirty="0" smtClean="0"/>
                        <a:t> offices inspection done in August 2011 and request initiated.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Delay</a:t>
                      </a:r>
                      <a:r>
                        <a:rPr lang="en-US" sz="950" baseline="0" dirty="0" smtClean="0"/>
                        <a:t> in procurement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To follow</a:t>
                      </a:r>
                      <a:r>
                        <a:rPr lang="en-US" sz="950" baseline="0" dirty="0" smtClean="0"/>
                        <a:t> up with finance department.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R 400 000.00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96819" marR="96819"/>
                </a:tc>
              </a:tr>
              <a:tr h="538295">
                <a:tc>
                  <a:txBody>
                    <a:bodyPr/>
                    <a:lstStyle/>
                    <a:p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SLA</a:t>
                      </a:r>
                      <a:r>
                        <a:rPr lang="en-US" sz="950" baseline="0" dirty="0" smtClean="0"/>
                        <a:t> signed for website</a:t>
                      </a:r>
                    </a:p>
                    <a:p>
                      <a:r>
                        <a:rPr lang="en-US" sz="950" baseline="0" dirty="0" smtClean="0"/>
                        <a:t>management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Website and internet maintained.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To maintain website</a:t>
                      </a:r>
                      <a:r>
                        <a:rPr lang="en-US" sz="950" baseline="0" dirty="0" smtClean="0"/>
                        <a:t> and internet.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On going. 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None.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To do updates </a:t>
                      </a:r>
                      <a:r>
                        <a:rPr lang="en-US" sz="950" baseline="0" dirty="0" smtClean="0"/>
                        <a:t> on demand.</a:t>
                      </a:r>
                      <a:endParaRPr lang="en-US" sz="95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950" dirty="0" smtClean="0"/>
                        <a:t>R 50 000.00</a:t>
                      </a:r>
                      <a:endParaRPr lang="en-US" sz="95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205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3" y="1556793"/>
          <a:ext cx="8928994" cy="4762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/>
                <a:gridCol w="1152128"/>
                <a:gridCol w="1152128"/>
                <a:gridCol w="1224136"/>
                <a:gridCol w="1440160"/>
                <a:gridCol w="1080120"/>
                <a:gridCol w="936104"/>
                <a:gridCol w="648072"/>
                <a:gridCol w="648073"/>
              </a:tblGrid>
              <a:tr h="45004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Program</a:t>
                      </a:r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Baseline 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KPI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Half yearly targets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Progress/</a:t>
                      </a:r>
                    </a:p>
                    <a:p>
                      <a:r>
                        <a:rPr lang="en-US" sz="1100" dirty="0" smtClean="0"/>
                        <a:t>Success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Challenges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Future</a:t>
                      </a:r>
                      <a:r>
                        <a:rPr lang="en-US" sz="1100" baseline="0" dirty="0" smtClean="0"/>
                        <a:t> Plan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Budget 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Expenditure</a:t>
                      </a:r>
                      <a:r>
                        <a:rPr lang="en-US" sz="1100" baseline="0" dirty="0" smtClean="0"/>
                        <a:t> </a:t>
                      </a:r>
                      <a:endParaRPr lang="en-US" sz="11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550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ICT</a:t>
                      </a:r>
                    </a:p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/>
                        <a:t>New telephone system in place.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Telephone</a:t>
                      </a:r>
                      <a:r>
                        <a:rPr lang="en-US" sz="1100" baseline="0" dirty="0" smtClean="0"/>
                        <a:t> system maintained.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maintain telephone system.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Proposal to increase telephone extensions</a:t>
                      </a:r>
                      <a:r>
                        <a:rPr lang="en-US" sz="1100" baseline="0" dirty="0" smtClean="0"/>
                        <a:t> done with Telkom.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 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</a:t>
                      </a:r>
                      <a:r>
                        <a:rPr lang="en-US" sz="1100" baseline="0" dirty="0" smtClean="0"/>
                        <a:t> maintain telephone system.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</a:tr>
              <a:tr h="35392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/>
                        <a:t>Zero baseline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MSP &amp; DRP designed.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design</a:t>
                      </a:r>
                      <a:r>
                        <a:rPr lang="en-US" sz="1100" baseline="0" dirty="0" smtClean="0"/>
                        <a:t> MSP &amp; DRP.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Request</a:t>
                      </a:r>
                      <a:r>
                        <a:rPr lang="en-US" sz="1100" baseline="0" dirty="0" smtClean="0"/>
                        <a:t> letter send to SITA on the 8</a:t>
                      </a:r>
                      <a:r>
                        <a:rPr lang="en-US" sz="1100" baseline="30000" dirty="0" smtClean="0"/>
                        <a:t>th</a:t>
                      </a:r>
                      <a:r>
                        <a:rPr lang="en-US" sz="1100" baseline="0" dirty="0" smtClean="0"/>
                        <a:t> November 2011.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SITA</a:t>
                      </a:r>
                      <a:r>
                        <a:rPr lang="en-US" sz="1100" baseline="0" dirty="0" smtClean="0"/>
                        <a:t> has not yet send the proposal for this project.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follow</a:t>
                      </a:r>
                      <a:r>
                        <a:rPr lang="en-US" sz="1100" baseline="0" dirty="0" smtClean="0"/>
                        <a:t> up with SITA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R 500 000.00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</a:tr>
              <a:tr h="690068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Communication 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7</a:t>
                      </a:r>
                      <a:r>
                        <a:rPr lang="en-US" sz="1100" baseline="0" dirty="0" smtClean="0"/>
                        <a:t> banners purchased.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Corporate branding &amp; marketing plan developed.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Develop and implement plan.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2x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 video cameras bought.</a:t>
                      </a:r>
                      <a:r>
                        <a:rPr lang="en-US" sz="1100" dirty="0" smtClean="0"/>
                        <a:t> </a:t>
                      </a:r>
                    </a:p>
                    <a:p>
                      <a:r>
                        <a:rPr lang="en-US" sz="1100" dirty="0" smtClean="0"/>
                        <a:t>Faces</a:t>
                      </a:r>
                      <a:r>
                        <a:rPr lang="en-US" sz="1100" baseline="0" dirty="0" smtClean="0"/>
                        <a:t> of Council advertised in: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The valley messenger.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SK News.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100" baseline="0" dirty="0" smtClean="0"/>
                        <a:t>Club news.</a:t>
                      </a:r>
                      <a:endParaRPr lang="en-US" sz="11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Develop plan.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  150 000.00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</a:tr>
              <a:tr h="540053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/>
                        <a:t>Communication strategy available.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Communication strategy reviewed.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Review communication strategy.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Strategy</a:t>
                      </a:r>
                      <a:r>
                        <a:rPr lang="en-US" sz="1100" baseline="0" dirty="0" smtClean="0"/>
                        <a:t> reviewed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be</a:t>
                      </a:r>
                      <a:r>
                        <a:rPr lang="en-US" sz="1100" baseline="0" dirty="0" smtClean="0"/>
                        <a:t> adopted by the council.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 50 000.00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</a:tr>
              <a:tr h="540053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baseline="0" dirty="0" smtClean="0"/>
                        <a:t>Local communicator forum in place 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local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communicators forum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held.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hold local communicators’</a:t>
                      </a:r>
                      <a:r>
                        <a:rPr lang="en-US" sz="1100" baseline="0" dirty="0" smtClean="0"/>
                        <a:t> forum.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One</a:t>
                      </a:r>
                      <a:r>
                        <a:rPr lang="en-US" sz="1100" baseline="0" dirty="0" smtClean="0"/>
                        <a:t> local communicators forum held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GCIS busy  with national programme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 develop</a:t>
                      </a:r>
                      <a:r>
                        <a:rPr lang="en-US" sz="1100" baseline="0" dirty="0" smtClean="0"/>
                        <a:t> template for meetings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 30 000.00</a:t>
                      </a:r>
                      <a:endParaRPr lang="en-US" sz="11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205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3" y="1556793"/>
          <a:ext cx="8928994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/>
                <a:gridCol w="1080120"/>
                <a:gridCol w="1008112"/>
                <a:gridCol w="1224136"/>
                <a:gridCol w="1008112"/>
                <a:gridCol w="1368152"/>
                <a:gridCol w="1296144"/>
                <a:gridCol w="648072"/>
                <a:gridCol w="648073"/>
              </a:tblGrid>
              <a:tr h="41716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5005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Communication.</a:t>
                      </a:r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Zero baseline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Publications done 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Develop</a:t>
                      </a:r>
                      <a:r>
                        <a:rPr lang="en-US" sz="1200" baseline="0" dirty="0" smtClean="0"/>
                        <a:t>  &amp;</a:t>
                      </a:r>
                      <a:r>
                        <a:rPr lang="en-US" sz="1200" dirty="0" smtClean="0"/>
                        <a:t> distribute</a:t>
                      </a:r>
                    </a:p>
                    <a:p>
                      <a:r>
                        <a:rPr lang="en-US" sz="1200" dirty="0" smtClean="0"/>
                        <a:t>25 000 newsletters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None.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Existing</a:t>
                      </a:r>
                      <a:r>
                        <a:rPr lang="en-US" sz="1200" baseline="0" dirty="0" smtClean="0"/>
                        <a:t> contract  is a constrain.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Develop procurement plan.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 500</a:t>
                      </a:r>
                      <a:r>
                        <a:rPr lang="en-US" sz="1200" baseline="0" dirty="0" smtClean="0"/>
                        <a:t> 000.00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500598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2010/11: 300 diaries bought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Distribut</a:t>
                      </a:r>
                      <a:r>
                        <a:rPr lang="en-US" sz="1200" baseline="0" dirty="0" smtClean="0"/>
                        <a:t>e</a:t>
                      </a:r>
                      <a:r>
                        <a:rPr lang="en-US" sz="1200" dirty="0" smtClean="0"/>
                        <a:t>300 diaries. 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300</a:t>
                      </a:r>
                      <a:r>
                        <a:rPr lang="en-US" sz="1200" baseline="0" dirty="0" smtClean="0"/>
                        <a:t> diaries procured and delivered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None 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distribute diaries to</a:t>
                      </a:r>
                      <a:r>
                        <a:rPr lang="en-US" sz="1200" baseline="0" dirty="0" smtClean="0"/>
                        <a:t> staff &amp; Councilors.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50632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2010/11: 5000 calendars bought.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Publications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Develop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 and distribute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5 000 calendars.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Calendars delivered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</a:t>
                      </a:r>
                      <a:r>
                        <a:rPr lang="en-US" sz="1200" baseline="0" dirty="0" smtClean="0"/>
                        <a:t> distribute calendars to all stakeholders.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63965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Zero baseline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Develop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2 000 posters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Contract is open. Manager in Mayor’s office not appointed.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</a:t>
                      </a:r>
                      <a:r>
                        <a:rPr lang="en-US" sz="1200" baseline="0" dirty="0" smtClean="0"/>
                        <a:t> develop posters per events.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36154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smtClean="0"/>
                        <a:t>Zero baseline</a:t>
                      </a:r>
                      <a:endParaRPr lang="en-US" sz="12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Do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2 000 flyers.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None. 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No budget.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procure</a:t>
                      </a:r>
                      <a:r>
                        <a:rPr lang="en-US" sz="1200" baseline="0" dirty="0" smtClean="0"/>
                        <a:t> flyers fro municipal events.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36154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smtClean="0"/>
                        <a:t>Zero baseline</a:t>
                      </a:r>
                      <a:endParaRPr lang="en-US" sz="12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Do </a:t>
                      </a:r>
                      <a:r>
                        <a:rPr lang="en-US" sz="1200" dirty="0" smtClean="0"/>
                        <a:t>3</a:t>
                      </a:r>
                      <a:r>
                        <a:rPr lang="en-US" sz="1200" baseline="0" dirty="0" smtClean="0"/>
                        <a:t> 000 brochures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None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No budget.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procure  brochures on an ongoing basis.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205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HALF YEARLY REPORT 2011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3" y="1556792"/>
          <a:ext cx="8928994" cy="4851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9"/>
                <a:gridCol w="1152128"/>
                <a:gridCol w="1224136"/>
                <a:gridCol w="1224136"/>
                <a:gridCol w="1080120"/>
                <a:gridCol w="1008112"/>
                <a:gridCol w="1224136"/>
                <a:gridCol w="576064"/>
                <a:gridCol w="648073"/>
              </a:tblGrid>
              <a:tr h="5007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72340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Communication.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Zero baseline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Publications.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14112 newspapers 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No budget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Daily purchase newspapers for  approved offices.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7234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Ward committees.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Ward committee guidelines/ model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New Ward Committees officially launched.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launch new ward committees.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30 WC launched on the 26-28/09/2011 official joint inauguration of ward committees done.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Ward 10 had challenges  in regard to launching.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launch</a:t>
                      </a:r>
                      <a:r>
                        <a:rPr lang="en-US" sz="1000" baseline="0" dirty="0" smtClean="0"/>
                        <a:t> all wards in terms of the model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64807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Quarterly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ward performance reports.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Improved Ward Committee Performance.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Improve reporting by ward committees.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New reporting template in place.</a:t>
                      </a:r>
                    </a:p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Induction program on reporting template developed.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improve monitoring systems</a:t>
                      </a:r>
                    </a:p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To continue with induction program after launching.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80863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Old WC workshopped by SALGA,</a:t>
                      </a:r>
                    </a:p>
                    <a:p>
                      <a:r>
                        <a:rPr lang="en-US" sz="1000" baseline="0" dirty="0" smtClean="0"/>
                        <a:t>COGHSTA.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Training</a:t>
                      </a:r>
                      <a:r>
                        <a:rPr lang="en-US" sz="1000" baseline="0" dirty="0" smtClean="0"/>
                        <a:t> program of Ward Committees  in place and implemented.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Build Capacity  of Ward Committees</a:t>
                      </a:r>
                      <a:r>
                        <a:rPr lang="en-US" sz="1000" baseline="0" dirty="0" smtClean="0"/>
                        <a:t>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None.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New  Ward committee launched in Sept 2011.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Develop</a:t>
                      </a:r>
                      <a:r>
                        <a:rPr lang="en-US" sz="1000" baseline="0" dirty="0" smtClean="0"/>
                        <a:t> training plan for ward committees.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R 300 000.00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205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3" y="1556793"/>
          <a:ext cx="8928994" cy="4243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9"/>
                <a:gridCol w="864096"/>
                <a:gridCol w="1224136"/>
                <a:gridCol w="1296144"/>
                <a:gridCol w="1368152"/>
                <a:gridCol w="1008112"/>
                <a:gridCol w="1008112"/>
                <a:gridCol w="648072"/>
                <a:gridCol w="720081"/>
              </a:tblGrid>
              <a:tr h="44311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679449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Mayoral</a:t>
                      </a:r>
                      <a:r>
                        <a:rPr lang="en-US" sz="1000" baseline="0" dirty="0" smtClean="0"/>
                        <a:t> outreach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Mayoral outreach program developed.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Conduct</a:t>
                      </a:r>
                      <a:r>
                        <a:rPr lang="en-US" sz="1000" baseline="0" dirty="0" smtClean="0"/>
                        <a:t> 14</a:t>
                      </a:r>
                      <a:r>
                        <a:rPr lang="en-US" sz="1000" dirty="0" smtClean="0"/>
                        <a:t> outreach programs.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Program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of COGHSTA developed.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implement</a:t>
                      </a:r>
                      <a:r>
                        <a:rPr lang="en-US" sz="1000" baseline="0" dirty="0" smtClean="0"/>
                        <a:t> program.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300</a:t>
                      </a:r>
                      <a:r>
                        <a:rPr lang="en-US" sz="1000" baseline="0" dirty="0" smtClean="0"/>
                        <a:t>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67944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 Public</a:t>
                      </a:r>
                      <a:r>
                        <a:rPr lang="en-US" sz="1000" baseline="0" dirty="0" smtClean="0"/>
                        <a:t> participation events held.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Conduct 4 public participation events.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27</a:t>
                      </a:r>
                      <a:r>
                        <a:rPr lang="en-US" sz="1000" baseline="0" dirty="0" smtClean="0"/>
                        <a:t> traditional authorities visited.</a:t>
                      </a:r>
                    </a:p>
                    <a:p>
                      <a:r>
                        <a:rPr lang="en-US" sz="1000" baseline="0" dirty="0" smtClean="0"/>
                        <a:t>Cell phones given to them.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Transition</a:t>
                      </a:r>
                      <a:r>
                        <a:rPr lang="en-US" sz="1000" baseline="0" dirty="0" smtClean="0"/>
                        <a:t> between new and old WC.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draw a stakeholder</a:t>
                      </a:r>
                      <a:r>
                        <a:rPr lang="en-US" sz="1000" baseline="0" dirty="0" smtClean="0"/>
                        <a:t> participation plan.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97486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Mayor’s inauguration  done.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Celebrate Mayor’s Inauguration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MLM Council inaugurated on the 2/6/2011.</a:t>
                      </a:r>
                    </a:p>
                    <a:p>
                      <a:r>
                        <a:rPr lang="en-US" sz="1000" dirty="0" smtClean="0"/>
                        <a:t>Joint inauguration</a:t>
                      </a:r>
                      <a:r>
                        <a:rPr lang="en-US" sz="1000" baseline="0" dirty="0" smtClean="0"/>
                        <a:t> of Mayors done on the 9/7/2011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200 000.00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82715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Special programs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Policy on special programs reviewed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Women’s month program developed &amp; implemented.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implement 3 activities.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CLO</a:t>
                      </a:r>
                      <a:r>
                        <a:rPr lang="en-US" sz="1000" baseline="0" dirty="0" smtClean="0"/>
                        <a:t> special programs officer posts filled 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</a:t>
                      </a:r>
                      <a:r>
                        <a:rPr lang="en-US" sz="1000" baseline="0" dirty="0" smtClean="0"/>
                        <a:t> </a:t>
                      </a: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develop</a:t>
                      </a:r>
                      <a:r>
                        <a:rPr lang="en-US" sz="1000" baseline="0" dirty="0" smtClean="0"/>
                        <a:t> program of action</a:t>
                      </a: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150 000.00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57242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Zero baseline 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Children’s program developed.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implement 3 activities.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</a:t>
                      </a:r>
                      <a:r>
                        <a:rPr lang="en-US" sz="1000" baseline="0" dirty="0" smtClean="0"/>
                        <a:t>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To fill post.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R 150 000.00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205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CORPORATE SERVICES</a:t>
            </a:r>
            <a:br>
              <a:rPr lang="en-US" sz="2400" dirty="0" smtClean="0"/>
            </a:br>
            <a:r>
              <a:rPr lang="en-US" sz="2400" dirty="0" smtClean="0"/>
              <a:t> HALF YEARLY REPORT 2011/12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3" y="1556793"/>
          <a:ext cx="8928994" cy="4339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1"/>
                <a:gridCol w="1080120"/>
                <a:gridCol w="1368152"/>
                <a:gridCol w="1152128"/>
                <a:gridCol w="1152128"/>
                <a:gridCol w="1080120"/>
                <a:gridCol w="1008112"/>
                <a:gridCol w="720080"/>
                <a:gridCol w="648073"/>
              </a:tblGrid>
              <a:tr h="44374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yearly targets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6610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Special programs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Zero baseline.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The Aged program developed.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Conduct 3</a:t>
                      </a:r>
                      <a:r>
                        <a:rPr lang="en-US" sz="1000" baseline="0" dirty="0" smtClean="0"/>
                        <a:t> activitie</a:t>
                      </a:r>
                      <a:r>
                        <a:rPr lang="en-US" sz="1000" dirty="0" smtClean="0"/>
                        <a:t>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Food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parcels distributed to old aged 27/12/2011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None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Continue</a:t>
                      </a:r>
                      <a:r>
                        <a:rPr lang="en-US" sz="1000" baseline="0" dirty="0" smtClean="0"/>
                        <a:t> with developed program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60989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Disability Forum in place.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Disability program developed &amp; implemented.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Implement 3 activities.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HIV/AIDS</a:t>
                      </a:r>
                      <a:r>
                        <a:rPr lang="en-US" sz="1000" baseline="0" dirty="0" smtClean="0"/>
                        <a:t> awareness campaign held on the 23/11/2011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None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develop</a:t>
                      </a:r>
                      <a:r>
                        <a:rPr lang="en-US" sz="1000" baseline="0" dirty="0" smtClean="0"/>
                        <a:t> programs.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150 000.00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62124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Youth Council established.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Youth program developed &amp; implemented.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Implement  3 activities.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Beauty</a:t>
                      </a:r>
                      <a:r>
                        <a:rPr lang="en-US" sz="1000" baseline="0" dirty="0" smtClean="0"/>
                        <a:t> pageant held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None 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150 000.00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67489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HIV/AIDS Committee established.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Database of operational HIV/AIDS centres available.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implement 3 activities.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None.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10354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Zero baseline.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Program of support to traditional leaders</a:t>
                      </a:r>
                      <a:r>
                        <a:rPr lang="en-US" sz="1000" baseline="0" dirty="0" smtClean="0"/>
                        <a:t> developed.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Develop a program of support.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27 Traditional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leaders supported by cell phones for communication purposes with MLM.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 policy.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Develop policy 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100 000.00 </a:t>
                      </a:r>
                      <a:endParaRPr lang="en-US" sz="1000" i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37DCB07-79C2-4375-9C4F-250A4002E947}" type="slidenum">
              <a:rPr lang="en-US" smtClean="0"/>
              <a:pPr/>
              <a:t>55</a:t>
            </a:fld>
            <a:endParaRPr lang="en-US"/>
          </a:p>
        </p:txBody>
      </p:sp>
      <p:pic>
        <p:nvPicPr>
          <p:cNvPr id="2050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4290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6309320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COMMUNITY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Bodoni MT Black" pitchFamily="18" charset="0"/>
              </a:rPr>
              <a:t> 2011-2012</a:t>
            </a:r>
          </a:p>
          <a:p>
            <a:r>
              <a:rPr lang="en-US" sz="4000" dirty="0" smtClean="0">
                <a:latin typeface="Bodoni MT Black" pitchFamily="18" charset="0"/>
              </a:rPr>
              <a:t>HALF YEARLY REPORT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CB07-79C2-4375-9C4F-250A4002E947}" type="slidenum">
              <a:rPr lang="en-US" smtClean="0"/>
              <a:pPr/>
              <a:t>56</a:t>
            </a:fld>
            <a:endParaRPr lang="en-US"/>
          </a:p>
        </p:txBody>
      </p:sp>
      <p:pic>
        <p:nvPicPr>
          <p:cNvPr id="6146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88640"/>
            <a:ext cx="2649181" cy="218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436196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8712969" cy="50405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4878"/>
                <a:gridCol w="897330"/>
                <a:gridCol w="1152128"/>
                <a:gridCol w="1118894"/>
                <a:gridCol w="1041346"/>
                <a:gridCol w="936104"/>
                <a:gridCol w="1368152"/>
                <a:gridCol w="432048"/>
                <a:gridCol w="792089"/>
              </a:tblGrid>
              <a:tr h="1222435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Program</a:t>
                      </a:r>
                      <a:endParaRPr lang="en-US" sz="10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Baseline </a:t>
                      </a:r>
                      <a:endParaRPr lang="en-US" sz="10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KPI</a:t>
                      </a:r>
                      <a:endParaRPr lang="en-US" sz="10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Half year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Targets</a:t>
                      </a:r>
                      <a:endParaRPr lang="en-US" sz="10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Progress/</a:t>
                      </a:r>
                    </a:p>
                    <a:p>
                      <a:r>
                        <a:rPr lang="en-US" sz="1000" dirty="0" smtClean="0"/>
                        <a:t>Success</a:t>
                      </a:r>
                      <a:endParaRPr lang="en-US" sz="10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Challenges</a:t>
                      </a:r>
                      <a:endParaRPr lang="en-US" sz="10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Future</a:t>
                      </a:r>
                      <a:r>
                        <a:rPr lang="en-US" sz="1000" baseline="0" dirty="0" smtClean="0"/>
                        <a:t> Plan</a:t>
                      </a:r>
                      <a:endParaRPr lang="en-US" sz="10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Budget  R(000)</a:t>
                      </a:r>
                      <a:endParaRPr lang="en-US" sz="10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Expenditure</a:t>
                      </a:r>
                      <a:r>
                        <a:rPr lang="en-US" sz="1000" baseline="0" dirty="0" smtClean="0"/>
                        <a:t> </a:t>
                      </a:r>
                      <a:endParaRPr lang="en-US" sz="1000" b="1" dirty="0"/>
                    </a:p>
                  </a:txBody>
                  <a:tcPr marL="96819" marR="96819"/>
                </a:tc>
              </a:tr>
              <a:tr h="2015121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Improve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Traffic Services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Two DLTC s available.</a:t>
                      </a:r>
                    </a:p>
                    <a:p>
                      <a:endParaRPr lang="en-US" sz="100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Improved Traffic Services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baseline="0" dirty="0" smtClean="0"/>
                        <a:t>Sekhukhune DLTC  Improved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0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0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0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000" baseline="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000" baseline="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00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The construction of new offices is completed</a:t>
                      </a:r>
                      <a:r>
                        <a:rPr lang="en-US" sz="1000" baseline="0" dirty="0" smtClean="0"/>
                        <a:t> and hand over done on 05/12/2011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None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To install computerized learners</a:t>
                      </a:r>
                      <a:r>
                        <a:rPr lang="en-US" sz="1000" baseline="0" dirty="0" smtClean="0"/>
                        <a:t>  license system  and Installation of test monitoring cameras  and well furnished for both DLTC 2012-2013.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</a:tr>
              <a:tr h="1803003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10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baseline="0" dirty="0" smtClean="0"/>
                        <a:t>Nebo   DLTC</a:t>
                      </a:r>
                      <a:endParaRPr lang="en-US" sz="100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Refreshers  course conducted on the 28 November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2011 to 02 December 2011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Still  awaiting for certificates from the college as it is still closed.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All examiners to be  registered and operate. 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36004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COMMUNITY SERVICES</a:t>
            </a:r>
            <a:br>
              <a:rPr lang="en-US" sz="2400" dirty="0" smtClean="0"/>
            </a:br>
            <a:r>
              <a:rPr lang="en-US" sz="2400" dirty="0" smtClean="0"/>
              <a:t>                      HALF YEARLY TARGETS REPORT 2011/2012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6732240" y="5589240"/>
            <a:ext cx="216024" cy="18002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E1A4D6-9BFF-4AED-AA53-2D87BC2B8D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57</a:t>
            </a:fld>
            <a:endParaRPr lang="en-US" dirty="0" smtClean="0"/>
          </a:p>
        </p:txBody>
      </p:sp>
      <p:pic>
        <p:nvPicPr>
          <p:cNvPr id="13369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196752"/>
          <a:ext cx="8712969" cy="50485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4878"/>
                <a:gridCol w="1041346"/>
                <a:gridCol w="1008112"/>
                <a:gridCol w="1118894"/>
                <a:gridCol w="1041346"/>
                <a:gridCol w="936104"/>
                <a:gridCol w="1152128"/>
                <a:gridCol w="648072"/>
                <a:gridCol w="792089"/>
              </a:tblGrid>
              <a:tr h="7200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 year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Targets</a:t>
                      </a:r>
                      <a:endParaRPr lang="en-US" sz="12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b="1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b="1" dirty="0"/>
                    </a:p>
                  </a:txBody>
                  <a:tcPr marL="96819" marR="96819"/>
                </a:tc>
              </a:tr>
              <a:tr h="27380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Traffic</a:t>
                      </a:r>
                      <a:r>
                        <a:rPr lang="en-US" sz="1000" baseline="0" dirty="0" smtClean="0"/>
                        <a:t> and public safety services improved.</a:t>
                      </a:r>
                      <a:endParaRPr lang="en-US" sz="100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000" dirty="0" smtClean="0"/>
                        <a:t>Improved infrastructure at Driving license testing centers</a:t>
                      </a:r>
                      <a:endParaRPr lang="en-US" sz="10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0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0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000" baseline="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000" baseline="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00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Evaluation of grading the centre was done on 12/12/2011.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4 Cashiers hired and trained for (FEU) ENATIS</a:t>
                      </a:r>
                      <a:endParaRPr lang="en-US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Nebo is  partially     opened 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The centre was down graded from grade B to grade 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000" baseline="0" dirty="0" smtClean="0"/>
                        <a:t>The  DLTC should be renovated and retain its previous grade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</a:tr>
              <a:tr h="1487541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US" sz="10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50405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COMMUNITY SERVICES</a:t>
            </a:r>
            <a:br>
              <a:rPr lang="en-US" sz="2400" dirty="0" smtClean="0"/>
            </a:br>
            <a:r>
              <a:rPr lang="en-US" sz="2400" dirty="0" smtClean="0"/>
              <a:t>                      HALF YEARLY TARGETS REPORT 2011/2012:CONTINUATION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6732240" y="5589240"/>
            <a:ext cx="216024" cy="18002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E1A4D6-9BFF-4AED-AA53-2D87BC2B8D0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58</a:t>
            </a:fld>
            <a:endParaRPr lang="en-US" dirty="0" smtClean="0"/>
          </a:p>
        </p:txBody>
      </p:sp>
      <p:pic>
        <p:nvPicPr>
          <p:cNvPr id="13369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481138"/>
          <a:ext cx="8712969" cy="4119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815"/>
                <a:gridCol w="719386"/>
                <a:gridCol w="1008112"/>
                <a:gridCol w="1016893"/>
                <a:gridCol w="1144041"/>
                <a:gridCol w="1224136"/>
                <a:gridCol w="1102844"/>
                <a:gridCol w="779209"/>
                <a:gridCol w="637533"/>
              </a:tblGrid>
              <a:tr h="6290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 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587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Establishment of Law  enforcement</a:t>
                      </a:r>
                      <a:r>
                        <a:rPr lang="en-US" sz="1000" baseline="0" dirty="0" smtClean="0"/>
                        <a:t> unit</a:t>
                      </a:r>
                      <a:endParaRPr lang="en-US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None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10  law</a:t>
                      </a:r>
                      <a:r>
                        <a:rPr lang="en-US" sz="1000" baseline="0" dirty="0" smtClean="0"/>
                        <a:t> enforcement traffic officers employed</a:t>
                      </a:r>
                      <a:endParaRPr lang="en-US" sz="1000" dirty="0" smtClean="0"/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Employed 10 law</a:t>
                      </a:r>
                      <a:r>
                        <a:rPr lang="en-US" sz="1000" baseline="0" dirty="0" smtClean="0"/>
                        <a:t> enforcement traffic officers </a:t>
                      </a:r>
                      <a:endParaRPr lang="en-US" sz="1000" dirty="0" smtClean="0"/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posts advertised and captured.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Delay in appointing  law enforcement officers</a:t>
                      </a:r>
                    </a:p>
                    <a:p>
                      <a:endParaRPr lang="en-US" sz="1000" baseline="0" dirty="0" smtClean="0"/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Appoint</a:t>
                      </a:r>
                      <a:r>
                        <a:rPr lang="en-US" sz="1000" baseline="0" dirty="0" smtClean="0"/>
                        <a:t> Personnel</a:t>
                      </a:r>
                      <a:endParaRPr lang="en-US" sz="1000" dirty="0" smtClean="0"/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18917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Road and Safety awareness campaigns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conducted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None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4</a:t>
                      </a:r>
                      <a:r>
                        <a:rPr lang="en-US" sz="1000" baseline="0" dirty="0" smtClean="0"/>
                        <a:t> awareness campaigns conducted at growth points</a:t>
                      </a:r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Awareness campaigns</a:t>
                      </a:r>
                      <a:r>
                        <a:rPr lang="en-US" sz="1000" baseline="0" dirty="0" smtClean="0"/>
                        <a:t> conducted</a:t>
                      </a:r>
                      <a:endParaRPr lang="en-US" sz="1000" dirty="0" smtClean="0"/>
                    </a:p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Shortage   of personnel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r>
                        <a:rPr lang="en-US" sz="1000" dirty="0" smtClean="0"/>
                        <a:t>Appoint  Personnel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365504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COMMUNITY SERVICES</a:t>
            </a:r>
            <a:br>
              <a:rPr lang="en-US" sz="2400" dirty="0" smtClean="0"/>
            </a:br>
            <a:r>
              <a:rPr lang="en-US" sz="2400" dirty="0" smtClean="0"/>
              <a:t>HALF YEARLY REPORT 2011-2012    CONTINUATION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59</a:t>
            </a:fld>
            <a:endParaRPr lang="en-US" dirty="0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60648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6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14313" y="1285875"/>
          <a:ext cx="8321676" cy="473086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465332"/>
                <a:gridCol w="1299338"/>
                <a:gridCol w="1378721"/>
                <a:gridCol w="1413615"/>
                <a:gridCol w="1382335"/>
                <a:gridCol w="1382335"/>
              </a:tblGrid>
              <a:tr h="48683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Project Name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Scope</a:t>
                      </a:r>
                      <a:r>
                        <a:rPr lang="en-US" sz="1100" baseline="0" dirty="0" smtClean="0"/>
                        <a:t> of work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budget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dk1"/>
                          </a:solidFill>
                        </a:rPr>
                        <a:t>Expenditure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challenges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Progress</a:t>
                      </a:r>
                      <a:r>
                        <a:rPr lang="en-US" sz="1100" baseline="0" dirty="0" smtClean="0"/>
                        <a:t> and </a:t>
                      </a:r>
                      <a:r>
                        <a:rPr lang="en-US" sz="1100" dirty="0" smtClean="0"/>
                        <a:t>Comments</a:t>
                      </a:r>
                      <a:endParaRPr lang="en-US" sz="1100" dirty="0">
                        <a:solidFill>
                          <a:schemeClr val="bg1"/>
                        </a:solidFill>
                      </a:endParaRPr>
                    </a:p>
                  </a:txBody>
                  <a:tcPr marT="45714" marB="45714"/>
                </a:tc>
              </a:tr>
              <a:tr h="12114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Mohloding/Molebeledi</a:t>
                      </a:r>
                      <a:r>
                        <a:rPr lang="en-US" sz="1100" u="none" strike="noStrike" baseline="0" dirty="0" smtClean="0"/>
                        <a:t> Bridge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Construction</a:t>
                      </a:r>
                      <a:r>
                        <a:rPr lang="en-US" sz="1100" baseline="0" dirty="0" smtClean="0"/>
                        <a:t> of the access bridge 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100" u="none" strike="noStrike" dirty="0"/>
                        <a:t>R 4,251,055.00</a:t>
                      </a:r>
                      <a:endParaRPr lang="en-U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dk1"/>
                          </a:solidFill>
                        </a:rPr>
                        <a:t>R0.00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dk1"/>
                          </a:solidFill>
                        </a:rPr>
                        <a:t>Project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</a:rPr>
                        <a:t> behind the schedule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dk1"/>
                          </a:solidFill>
                        </a:rPr>
                        <a:t>Project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</a:rPr>
                        <a:t> on tender stage and the contractor to be appointed before end of February 2012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</a:tr>
              <a:tr h="14324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Sehuswane/Makhutso</a:t>
                      </a:r>
                      <a:r>
                        <a:rPr lang="en-US" sz="1100" u="none" strike="noStrike" baseline="0" dirty="0" smtClean="0"/>
                        <a:t> Bridge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Construction</a:t>
                      </a:r>
                      <a:r>
                        <a:rPr lang="en-US" sz="1100" baseline="0" dirty="0" smtClean="0"/>
                        <a:t> of the access bridge </a:t>
                      </a:r>
                      <a:endParaRPr lang="en-US" sz="1100" dirty="0" smtClean="0"/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R 4,251,055.00</a:t>
                      </a:r>
                      <a:endParaRPr lang="en-U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R0.00</a:t>
                      </a: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dk1"/>
                          </a:solidFill>
                        </a:rPr>
                        <a:t>Project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</a:rPr>
                        <a:t> behind the schedule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dk1"/>
                          </a:solidFill>
                        </a:rPr>
                        <a:t>Project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</a:rPr>
                        <a:t> on tender stage and the contractor to be appointed before end of February 2012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</a:tr>
              <a:tr h="16000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Dikatone/Malaka</a:t>
                      </a:r>
                      <a:r>
                        <a:rPr lang="en-US" sz="1100" u="none" strike="noStrike" baseline="0" dirty="0" smtClean="0"/>
                        <a:t> Bridge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Construction</a:t>
                      </a:r>
                      <a:r>
                        <a:rPr lang="en-US" sz="1100" baseline="0" dirty="0" smtClean="0"/>
                        <a:t> of the access  bridge and 1km access road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/>
                        <a:t>R 3,800,000.00</a:t>
                      </a:r>
                      <a:endParaRPr lang="en-US" sz="1100" b="0" i="0" u="none" strike="noStrike" dirty="0"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</a:t>
                      </a:r>
                      <a:r>
                        <a:rPr lang="en-US" sz="1100" baseline="0" dirty="0" smtClean="0"/>
                        <a:t> 151 519.11</a:t>
                      </a:r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dk1"/>
                          </a:solidFill>
                        </a:rPr>
                        <a:t>Project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</a:rPr>
                        <a:t> behind the schedule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dk1"/>
                          </a:solidFill>
                        </a:rPr>
                        <a:t>Project</a:t>
                      </a:r>
                      <a:r>
                        <a:rPr lang="en-US" sz="1100" baseline="0" dirty="0" smtClean="0">
                          <a:solidFill>
                            <a:schemeClr val="dk1"/>
                          </a:solidFill>
                        </a:rPr>
                        <a:t> on evaluation stage and the contractor to be appointed before end of January 2012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</a:tr>
            </a:tbl>
          </a:graphicData>
        </a:graphic>
      </p:graphicFrame>
      <p:sp>
        <p:nvSpPr>
          <p:cNvPr id="133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84F1BB-6E75-45EC-8F7A-E49998BBCE9A}" type="slidenum">
              <a:rPr lang="en-US">
                <a:ea typeface="ＭＳ Ｐゴシック" pitchFamily="34" charset="-128"/>
              </a:rPr>
              <a:pPr/>
              <a:t>6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7086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pic>
        <p:nvPicPr>
          <p:cNvPr id="13354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11430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1" y="1481138"/>
          <a:ext cx="8964488" cy="5733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581"/>
                <a:gridCol w="1110586"/>
                <a:gridCol w="1037213"/>
                <a:gridCol w="1046248"/>
                <a:gridCol w="1384760"/>
                <a:gridCol w="1273326"/>
                <a:gridCol w="1037928"/>
                <a:gridCol w="676909"/>
                <a:gridCol w="655937"/>
              </a:tblGrid>
              <a:tr h="6290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</a:t>
                      </a:r>
                      <a:r>
                        <a:rPr lang="en-US" sz="1200" dirty="0" smtClean="0"/>
                        <a:t> 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30192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3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Libraries</a:t>
                      </a:r>
                      <a:r>
                        <a:rPr lang="en-US" sz="1200" baseline="0" dirty="0" smtClean="0"/>
                        <a:t>  and 2 halls available 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Upgraded and Maintained Libraries and</a:t>
                      </a:r>
                    </a:p>
                    <a:p>
                      <a:r>
                        <a:rPr lang="en-US" sz="1200" dirty="0" smtClean="0"/>
                        <a:t> 2 community halls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Phatantshwane</a:t>
                      </a:r>
                      <a:r>
                        <a:rPr lang="en-US" sz="1200" dirty="0" smtClean="0"/>
                        <a:t> ,</a:t>
                      </a:r>
                      <a:r>
                        <a:rPr lang="en-US" sz="1200" baseline="0" dirty="0" smtClean="0"/>
                        <a:t> Phaahla Libraries.,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err="1" smtClean="0"/>
                        <a:t>Mmakgwabe</a:t>
                      </a:r>
                      <a:r>
                        <a:rPr lang="en-US" sz="1200" baseline="0" dirty="0" smtClean="0"/>
                        <a:t> and Phaahla Community  halls upgraded. 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Phatantshwane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renovated and upgraded.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200" baseline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Weak electricity supply at </a:t>
                      </a:r>
                      <a:r>
                        <a:rPr lang="en-US" sz="1200" baseline="0" dirty="0" err="1" smtClean="0"/>
                        <a:t>Phatantshwane</a:t>
                      </a:r>
                      <a:endParaRPr lang="en-US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Libraries Operate through seconded Staff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To request Eskom  to upgrade</a:t>
                      </a:r>
                      <a:r>
                        <a:rPr lang="en-US" sz="1200" baseline="0" dirty="0" smtClean="0"/>
                        <a:t> power supply </a:t>
                      </a:r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/>
                        <a:t>To absorb  the existing staff to Municipal staff.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189176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baseline="0" dirty="0" smtClean="0"/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To have</a:t>
                      </a:r>
                      <a:r>
                        <a:rPr lang="en-US" sz="1200" baseline="0" dirty="0" smtClean="0"/>
                        <a:t> well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200" baseline="0" dirty="0" smtClean="0"/>
                        <a:t>maintained libraries &amp; community halls</a:t>
                      </a:r>
                      <a:endParaRPr lang="en-US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7128792" cy="7920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COMMUNITY SERVICES</a:t>
            </a:r>
            <a:br>
              <a:rPr lang="en-US" sz="2400" dirty="0" smtClean="0"/>
            </a:br>
            <a:r>
              <a:rPr lang="en-US" sz="2400" dirty="0" smtClean="0"/>
              <a:t>HALF YEARLY REPORT 2011-2012 : CONTINUATION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60</a:t>
            </a:fld>
            <a:endParaRPr lang="en-US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60648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481138"/>
          <a:ext cx="8893175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174"/>
                <a:gridCol w="881259"/>
                <a:gridCol w="1103168"/>
                <a:gridCol w="963719"/>
                <a:gridCol w="1373744"/>
                <a:gridCol w="1263197"/>
                <a:gridCol w="1103168"/>
                <a:gridCol w="598027"/>
                <a:gridCol w="650719"/>
              </a:tblGrid>
              <a:tr h="6290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</a:t>
                      </a:r>
                      <a:r>
                        <a:rPr lang="en-US" sz="1200" dirty="0" smtClean="0"/>
                        <a:t> 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58761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200" dirty="0" smtClean="0"/>
                        <a:t>Well maintained</a:t>
                      </a:r>
                      <a:r>
                        <a:rPr lang="en-US" sz="1200" baseline="0" dirty="0" smtClean="0"/>
                        <a:t> land fill site.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200" baseline="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200" baseline="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Well managed  waste collection service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err="1" smtClean="0"/>
                        <a:t>LandFill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in place.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Waste</a:t>
                      </a:r>
                      <a:r>
                        <a:rPr lang="en-US" sz="1200" baseline="0" dirty="0" smtClean="0"/>
                        <a:t> collection in place</a:t>
                      </a:r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Operation</a:t>
                      </a:r>
                      <a:r>
                        <a:rPr lang="en-US" sz="1200" baseline="0" dirty="0" smtClean="0"/>
                        <a:t> of Jane </a:t>
                      </a:r>
                      <a:r>
                        <a:rPr lang="en-US" sz="1200" baseline="0" dirty="0" err="1" smtClean="0"/>
                        <a:t>Furse</a:t>
                      </a:r>
                      <a:r>
                        <a:rPr lang="en-US" sz="1200" baseline="0" dirty="0" smtClean="0"/>
                        <a:t> Landfill site well maintained</a:t>
                      </a:r>
                    </a:p>
                    <a:p>
                      <a:endParaRPr lang="en-US" sz="1200" baseline="0" dirty="0" smtClean="0"/>
                    </a:p>
                    <a:p>
                      <a:endParaRPr lang="en-US" sz="1200" baseline="0" dirty="0" smtClean="0"/>
                    </a:p>
                    <a:p>
                      <a:endParaRPr lang="en-US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Collection  of waste well managed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Maintained &amp; well operated Landfill Site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Well managed waste collection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Extension</a:t>
                      </a:r>
                      <a:r>
                        <a:rPr lang="en-US" sz="1200" baseline="0" dirty="0" smtClean="0"/>
                        <a:t> of contract with the previous contractor to 31/01/2012.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Stakeholders consultation meeting  held.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200" dirty="0" smtClean="0"/>
                        <a:t>The contractor does not cope with the increased load of waste deposited on landfill site.</a:t>
                      </a: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2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200" baseline="0" dirty="0" smtClean="0"/>
                        <a:t>Appointment of new service provider delayed</a:t>
                      </a:r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Appointing a new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service provider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dirty="0" smtClean="0"/>
                        <a:t>To</a:t>
                      </a:r>
                      <a:r>
                        <a:rPr lang="en-US" sz="1200" baseline="0" dirty="0" smtClean="0"/>
                        <a:t> appoint new service provider for both landfill site and waste collection.</a:t>
                      </a:r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1891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Review of integrated waste</a:t>
                      </a:r>
                      <a:r>
                        <a:rPr lang="en-US" sz="1200" baseline="0" dirty="0" smtClean="0"/>
                        <a:t> management plan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IWMP available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IWMP Reviewed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consulted</a:t>
                      </a:r>
                      <a:r>
                        <a:rPr lang="en-US" sz="1200" baseline="0" dirty="0" smtClean="0"/>
                        <a:t> with Department of Environment affairs and District on how to review the plan 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Still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in progress 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None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Delay in responding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Follow up with the Department to be done.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86409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COMMUNITY SERVICES</a:t>
            </a:r>
            <a:br>
              <a:rPr lang="en-US" sz="2400" dirty="0" smtClean="0"/>
            </a:br>
            <a:r>
              <a:rPr lang="en-US" sz="2400" dirty="0" smtClean="0"/>
              <a:t>HALF YEARLY REPORT 2011\2012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61</a:t>
            </a:fld>
            <a:endParaRPr lang="en-US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481138"/>
          <a:ext cx="8712969" cy="4302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791"/>
                <a:gridCol w="935410"/>
                <a:gridCol w="1080814"/>
                <a:gridCol w="944191"/>
                <a:gridCol w="1345907"/>
                <a:gridCol w="1237600"/>
                <a:gridCol w="1008806"/>
                <a:gridCol w="657917"/>
                <a:gridCol w="637533"/>
              </a:tblGrid>
              <a:tr h="6290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 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58761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Indentified</a:t>
                      </a:r>
                      <a:r>
                        <a:rPr lang="en-US" sz="1200" baseline="0" dirty="0" smtClean="0"/>
                        <a:t> and well maintained sensitive area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List of identified sensitive</a:t>
                      </a:r>
                      <a:r>
                        <a:rPr lang="en-US" sz="1200" baseline="0" dirty="0" smtClean="0"/>
                        <a:t> areas available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Protected Sensitive</a:t>
                      </a:r>
                      <a:r>
                        <a:rPr lang="en-US" sz="1200" baseline="0" dirty="0" smtClean="0"/>
                        <a:t> areas identified.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All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sensitive areas protected</a:t>
                      </a:r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None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Funds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have budget for the project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18917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Establishment</a:t>
                      </a:r>
                      <a:r>
                        <a:rPr lang="en-US" sz="1200" baseline="0" dirty="0" smtClean="0"/>
                        <a:t> of Waste recovery groups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Recovery groups available</a:t>
                      </a:r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Waste recovery groups established</a:t>
                      </a:r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Waste</a:t>
                      </a:r>
                      <a:r>
                        <a:rPr lang="en-US" sz="1200" baseline="0" dirty="0" smtClean="0"/>
                        <a:t> recovery groups identified.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Hot spot areas have been identified.</a:t>
                      </a:r>
                    </a:p>
                    <a:p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Recycling</a:t>
                      </a:r>
                      <a:r>
                        <a:rPr lang="en-US" sz="1200" baseline="0" dirty="0" smtClean="0"/>
                        <a:t> workshop not yet  conducted</a:t>
                      </a:r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Recycling workshop has been rescheduled for February. </a:t>
                      </a:r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COMMUNITY SERVICES</a:t>
            </a:r>
            <a:br>
              <a:rPr lang="en-US" sz="2400" dirty="0" smtClean="0"/>
            </a:br>
            <a:r>
              <a:rPr lang="en-US" sz="2400" dirty="0" smtClean="0"/>
              <a:t>HALF YEARLY REPORT 2011-2012 : CONTINUATION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62</a:t>
            </a:fld>
            <a:endParaRPr lang="en-US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6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465103"/>
          <a:ext cx="8712969" cy="513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209"/>
                <a:gridCol w="1020992"/>
                <a:gridCol w="1008112"/>
                <a:gridCol w="1016893"/>
                <a:gridCol w="1345907"/>
                <a:gridCol w="1237600"/>
                <a:gridCol w="1080814"/>
                <a:gridCol w="585909"/>
                <a:gridCol w="637533"/>
              </a:tblGrid>
              <a:tr h="66602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Program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Baseline 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KPI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Half</a:t>
                      </a:r>
                      <a:r>
                        <a:rPr lang="en-US" sz="1400" baseline="0" dirty="0" smtClean="0"/>
                        <a:t> Yearly Target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Progress/</a:t>
                      </a:r>
                    </a:p>
                    <a:p>
                      <a:r>
                        <a:rPr lang="en-US" sz="1400" dirty="0" smtClean="0"/>
                        <a:t>Success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Challenges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Future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Budget  R(000)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Expenditure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2730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Coordination</a:t>
                      </a:r>
                      <a:r>
                        <a:rPr lang="en-US" sz="1400" baseline="0" dirty="0" smtClean="0"/>
                        <a:t> of disaster management services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1 disaster management officer available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Disaster management plan developed</a:t>
                      </a:r>
                      <a:r>
                        <a:rPr lang="en-US" sz="1400" baseline="0" dirty="0" smtClean="0"/>
                        <a:t>.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Disaster</a:t>
                      </a:r>
                      <a:r>
                        <a:rPr lang="en-US" sz="1400" baseline="0" dirty="0" smtClean="0"/>
                        <a:t> management  plan and policy  implemented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Submission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tendered to review Disaster management plan</a:t>
                      </a:r>
                    </a:p>
                    <a:p>
                      <a:endParaRPr lang="en-US" sz="14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Delay  in appointing service provider</a:t>
                      </a:r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 have </a:t>
                      </a:r>
                      <a:r>
                        <a:rPr lang="en-US" sz="1400" baseline="0" dirty="0" smtClean="0"/>
                        <a:t> disaster management plan and policy in place</a:t>
                      </a:r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</a:tr>
              <a:tr h="196908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1720" y="764704"/>
            <a:ext cx="6912768" cy="43204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 </a:t>
            </a:r>
            <a:r>
              <a:rPr lang="en-US" sz="2400" dirty="0" smtClean="0"/>
              <a:t>COMMUNITY SERVICES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HALF YEARLY REPORT </a:t>
            </a:r>
            <a:r>
              <a:rPr lang="en-US" sz="2400" dirty="0" smtClean="0"/>
              <a:t>2011-2012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63</a:t>
            </a:fld>
            <a:endParaRPr lang="en-US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6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31031" y="1700808"/>
          <a:ext cx="8712969" cy="4424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815"/>
                <a:gridCol w="719386"/>
                <a:gridCol w="864790"/>
                <a:gridCol w="1160215"/>
                <a:gridCol w="1345907"/>
                <a:gridCol w="1237600"/>
                <a:gridCol w="1080814"/>
                <a:gridCol w="585909"/>
                <a:gridCol w="637533"/>
              </a:tblGrid>
              <a:tr h="6290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Program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Baseline 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KPI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Half</a:t>
                      </a:r>
                      <a:r>
                        <a:rPr lang="en-US" sz="1400" baseline="0" dirty="0" smtClean="0"/>
                        <a:t> Yearly Target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Progress/</a:t>
                      </a:r>
                    </a:p>
                    <a:p>
                      <a:r>
                        <a:rPr lang="en-US" sz="1400" dirty="0" smtClean="0"/>
                        <a:t>Success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Challenges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Future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Budget  R(000)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Expenditure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587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Community awareness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campaigns conducted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Disaster campaigns conducted</a:t>
                      </a:r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To conduct campaign in February after the budget  adjustment.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No Funding</a:t>
                      </a:r>
                    </a:p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Budget to be made available</a:t>
                      </a:r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</a:tr>
              <a:tr h="18917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COMMUNITY SERVICES</a:t>
            </a:r>
            <a:br>
              <a:rPr lang="en-US" sz="2400" dirty="0" smtClean="0"/>
            </a:br>
            <a:r>
              <a:rPr lang="en-US" sz="2400" dirty="0" smtClean="0"/>
              <a:t>HALF YEARLY REPORT 2011-2012   :CONTINUATION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64</a:t>
            </a:fld>
            <a:endParaRPr lang="en-US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6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481138"/>
          <a:ext cx="871296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209"/>
                <a:gridCol w="1020992"/>
                <a:gridCol w="1008112"/>
                <a:gridCol w="1016893"/>
                <a:gridCol w="1345907"/>
                <a:gridCol w="1237600"/>
                <a:gridCol w="887514"/>
                <a:gridCol w="779209"/>
                <a:gridCol w="637533"/>
              </a:tblGrid>
              <a:tr h="54717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Program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Baseline 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KPI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Half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Yearly</a:t>
                      </a:r>
                      <a:r>
                        <a:rPr lang="en-US" sz="1400" dirty="0" err="1" smtClean="0"/>
                        <a:t>Target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Progress/</a:t>
                      </a:r>
                    </a:p>
                    <a:p>
                      <a:r>
                        <a:rPr lang="en-US" sz="1400" dirty="0" smtClean="0"/>
                        <a:t>Success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Challenges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Future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Budget  R(000)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Expenditure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281619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Sports, Arts and Culture</a:t>
                      </a:r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 Sports</a:t>
                      </a:r>
                      <a:r>
                        <a:rPr lang="en-US" sz="1400" baseline="0" dirty="0" smtClean="0"/>
                        <a:t> Grounds available</a:t>
                      </a:r>
                    </a:p>
                    <a:p>
                      <a:endParaRPr lang="en-US" sz="14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Upgraded and well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maintained  sport centers </a:t>
                      </a:r>
                    </a:p>
                    <a:p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Phokoane</a:t>
                      </a:r>
                      <a:r>
                        <a:rPr lang="en-US" sz="1400" dirty="0" smtClean="0"/>
                        <a:t>,</a:t>
                      </a:r>
                      <a:r>
                        <a:rPr lang="en-US" sz="1400" baseline="0" dirty="0" smtClean="0"/>
                        <a:t> Glen-</a:t>
                      </a:r>
                      <a:r>
                        <a:rPr lang="en-US" sz="1400" baseline="0" dirty="0" err="1" smtClean="0"/>
                        <a:t>Cowie</a:t>
                      </a:r>
                      <a:r>
                        <a:rPr lang="en-US" sz="1400" baseline="0" dirty="0" smtClean="0"/>
                        <a:t> and Marishane sport centers upgraded and well maintained and fencing and parking of new soccer field at Jane </a:t>
                      </a:r>
                      <a:r>
                        <a:rPr lang="en-US" sz="1400" baseline="0" dirty="0" err="1" smtClean="0"/>
                        <a:t>Furse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Marishane</a:t>
                      </a:r>
                      <a:r>
                        <a:rPr lang="en-US" sz="1400" baseline="0" dirty="0" smtClean="0"/>
                        <a:t> Sports Ground Fencing in progress.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4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 New sports field at Ga-Masemola identified </a:t>
                      </a:r>
                      <a:endParaRPr lang="en-US" sz="1400" dirty="0" smtClean="0"/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Insufficient funds </a:t>
                      </a:r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More budget is needed</a:t>
                      </a:r>
                      <a:r>
                        <a:rPr lang="en-US" sz="1400" baseline="0" dirty="0" smtClean="0"/>
                        <a:t> for maintenance and creation of new sport centers </a:t>
                      </a:r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0.00</a:t>
                      </a:r>
                      <a:endParaRPr lang="en-US" sz="14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COMMUNITY SERVICES</a:t>
            </a:r>
            <a:br>
              <a:rPr lang="en-US" sz="2400" dirty="0" smtClean="0"/>
            </a:br>
            <a:r>
              <a:rPr lang="en-US" sz="2400" dirty="0" smtClean="0"/>
              <a:t>HALF YEARLYREPORT 2011-2012 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65</a:t>
            </a:fld>
            <a:endParaRPr lang="en-US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6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7389440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196752"/>
          <a:ext cx="8712969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209"/>
                <a:gridCol w="1020992"/>
                <a:gridCol w="1008112"/>
                <a:gridCol w="1440854"/>
                <a:gridCol w="1512168"/>
                <a:gridCol w="647378"/>
                <a:gridCol w="887514"/>
                <a:gridCol w="779209"/>
                <a:gridCol w="637533"/>
              </a:tblGrid>
              <a:tr h="44934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 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13483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Sports,</a:t>
                      </a:r>
                      <a:r>
                        <a:rPr lang="en-US" sz="1200" baseline="0" dirty="0" smtClean="0"/>
                        <a:t> Arts and Culture unit Development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Arts &amp;</a:t>
                      </a:r>
                      <a:r>
                        <a:rPr lang="en-US" sz="1200" baseline="0" dirty="0" smtClean="0"/>
                        <a:t> Culture council established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Sports,</a:t>
                      </a:r>
                      <a:r>
                        <a:rPr lang="en-US" sz="1200" baseline="0" dirty="0" smtClean="0"/>
                        <a:t> Arts and culture unit Developed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Sport,</a:t>
                      </a:r>
                      <a:r>
                        <a:rPr lang="en-US" sz="1200" baseline="0" dirty="0" smtClean="0"/>
                        <a:t> Arts and Culture unit established.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 Arts and Culture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Visual Arts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Music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/>
                        <a:t>Beauty Pageants</a:t>
                      </a:r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Beauty Pageant were held on the 02 December 2012 it was very succeful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None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Beauty pageant</a:t>
                      </a:r>
                      <a:r>
                        <a:rPr lang="en-US" sz="1200" baseline="0" dirty="0" smtClean="0"/>
                        <a:t> to  align with the district one.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273630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Provincial indigenous  games  held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Provincial</a:t>
                      </a:r>
                      <a:r>
                        <a:rPr lang="en-US" sz="1200" baseline="0" dirty="0" smtClean="0"/>
                        <a:t> indigenous  games held at </a:t>
                      </a:r>
                      <a:r>
                        <a:rPr lang="en-US" sz="1200" baseline="0" dirty="0" err="1" smtClean="0"/>
                        <a:t>Polokwane</a:t>
                      </a:r>
                      <a:r>
                        <a:rPr lang="en-US" sz="1200" baseline="0" dirty="0" smtClean="0"/>
                        <a:t> in December</a:t>
                      </a:r>
                    </a:p>
                    <a:p>
                      <a:r>
                        <a:rPr lang="en-US" sz="1200" baseline="0" dirty="0" smtClean="0"/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Service provider  for  renovation  of Peter Nchabeleng  has been appointed and  Service Provider for Jane artificial Turf is also appointed for  drilling of borehole and  construction of toilets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None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21602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COMMUNITY SERVICES</a:t>
            </a:r>
            <a:br>
              <a:rPr lang="en-US" sz="2400" dirty="0" smtClean="0"/>
            </a:br>
            <a:r>
              <a:rPr lang="en-US" sz="2400" dirty="0" smtClean="0"/>
              <a:t>HALF YEARLY REPORT 2011-2012 : CONTINUATION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en-US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6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348880"/>
            <a:ext cx="7851648" cy="1828800"/>
          </a:xfrm>
        </p:spPr>
        <p:txBody>
          <a:bodyPr/>
          <a:lstStyle/>
          <a:p>
            <a:pPr algn="ctr"/>
            <a:r>
              <a:rPr lang="en-US" dirty="0" smtClean="0"/>
              <a:t>STRATEGIC SUPPORT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61048"/>
            <a:ext cx="7854696" cy="1120088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Bodoni MT Black" pitchFamily="18" charset="0"/>
              </a:rPr>
              <a:t> </a:t>
            </a:r>
          </a:p>
          <a:p>
            <a:pPr algn="ctr"/>
            <a:r>
              <a:rPr lang="en-US" sz="3600" dirty="0" smtClean="0">
                <a:latin typeface="Bodoni MT Black" pitchFamily="18" charset="0"/>
              </a:rPr>
              <a:t>2011-2012</a:t>
            </a:r>
          </a:p>
          <a:p>
            <a:pPr algn="ctr"/>
            <a:r>
              <a:rPr lang="en-US" sz="3600" dirty="0" smtClean="0">
                <a:latin typeface="Bodoni MT Black" pitchFamily="18" charset="0"/>
              </a:rPr>
              <a:t>HALF YEARLY REPORT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CB07-79C2-4375-9C4F-250A4002E947}" type="slidenum">
              <a:rPr lang="en-US" smtClean="0"/>
              <a:pPr/>
              <a:t>67</a:t>
            </a:fld>
            <a:endParaRPr lang="en-US"/>
          </a:p>
        </p:txBody>
      </p:sp>
      <p:pic>
        <p:nvPicPr>
          <p:cNvPr id="6146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60648"/>
            <a:ext cx="2649181" cy="2189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6436196"/>
            <a:ext cx="573832" cy="42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481138"/>
          <a:ext cx="8712969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209"/>
                <a:gridCol w="1020992"/>
                <a:gridCol w="1008112"/>
                <a:gridCol w="1016893"/>
                <a:gridCol w="1345907"/>
                <a:gridCol w="1237600"/>
                <a:gridCol w="887514"/>
                <a:gridCol w="779209"/>
                <a:gridCol w="637533"/>
              </a:tblGrid>
              <a:tr h="6290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 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5876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Risk</a:t>
                      </a:r>
                      <a:r>
                        <a:rPr lang="en-US" sz="1200" baseline="0" dirty="0" smtClean="0"/>
                        <a:t> Management</a:t>
                      </a:r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Risk</a:t>
                      </a:r>
                      <a:r>
                        <a:rPr lang="en-US" sz="1200" baseline="0" dirty="0" smtClean="0"/>
                        <a:t> Management Policy, Risk Management Strategy and Risk Management Framework in place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Risk Management policy and Risk Management Framework   approved by council</a:t>
                      </a:r>
                    </a:p>
                    <a:p>
                      <a:endParaRPr lang="en-US" sz="12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Implement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Risk</a:t>
                      </a:r>
                      <a:r>
                        <a:rPr lang="en-US" sz="1200" baseline="0" dirty="0" smtClean="0"/>
                        <a:t> management policy, and Risk Management Framework 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Audit Committee recommended Risk</a:t>
                      </a:r>
                      <a:r>
                        <a:rPr lang="en-US" sz="1200" baseline="0" dirty="0" smtClean="0"/>
                        <a:t> Management Policy , Risk Management Framework for approval by council. Policy and Framework approved by Council</a:t>
                      </a:r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r>
                        <a:rPr lang="en-US" sz="1200" baseline="0" dirty="0" smtClean="0"/>
                        <a:t> Challenges. Policy and  procedures approved by council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To review the Policy and Procedures on annual basis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marL="96819" marR="96819"/>
                </a:tc>
              </a:tr>
              <a:tr h="189176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Risk</a:t>
                      </a:r>
                      <a:r>
                        <a:rPr lang="en-US" sz="1200" baseline="0" dirty="0" smtClean="0"/>
                        <a:t> Management Committee appointed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Risk</a:t>
                      </a:r>
                      <a:r>
                        <a:rPr lang="en-US" sz="1200" baseline="0" dirty="0" smtClean="0"/>
                        <a:t> Management Committee appointed and functioning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</a:t>
                      </a:r>
                      <a:r>
                        <a:rPr lang="en-US" sz="1200" baseline="0" dirty="0" smtClean="0"/>
                        <a:t> appoint Risk Management committee to give oversight  to Risk Management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Risk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Management Committee appointed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No challenges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</a:t>
                      </a:r>
                      <a:r>
                        <a:rPr lang="en-US" sz="1200" baseline="0" dirty="0" smtClean="0"/>
                        <a:t> have  regular  meetings with the Committee to discuss Risk Management issues</a:t>
                      </a:r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OFFICE OF THE MUNICIPAL MANAGER</a:t>
            </a:r>
            <a:br>
              <a:rPr lang="en-US" sz="2400" dirty="0" smtClean="0"/>
            </a:br>
            <a:r>
              <a:rPr lang="en-US" sz="2400" dirty="0" smtClean="0"/>
              <a:t>HALF YEARLY REPORT 2011\2012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68</a:t>
            </a:fld>
            <a:endParaRPr lang="en-US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6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481138"/>
          <a:ext cx="8712969" cy="481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209"/>
                <a:gridCol w="1020992"/>
                <a:gridCol w="1008112"/>
                <a:gridCol w="1016893"/>
                <a:gridCol w="1345907"/>
                <a:gridCol w="1237600"/>
                <a:gridCol w="887514"/>
                <a:gridCol w="779209"/>
                <a:gridCol w="637533"/>
              </a:tblGrid>
              <a:tr h="6290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 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58761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Risk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Management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Strategic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and Operational Risk Assessment Report  in place.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Approved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Risk assessment report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have all departmental risk registers approved by Audit Committee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Strategic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and operational report were compiled and changes were made after a provisional approval by Audit Committee and the report is awaiting for final approval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scales for action plans revealed  a non commitment by management therefore it was provisionally approved 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To present the final risk register to audit committee for approval on the 24 Jan 2011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</a:tr>
              <a:tr h="189176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Risk Management awareness amongst  management and Councillors through training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Councillors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and management trained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Councillors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and Staff trained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Risk management awareness  was  organised for  EXCO members and  Managers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Attendance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of EXCO members was satisfactory but for managers was poor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organize more trainings for management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R50000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OFFICE OF THE MUNICIPAL MANAGER</a:t>
            </a:r>
            <a:br>
              <a:rPr lang="en-US" sz="2400" dirty="0" smtClean="0"/>
            </a:br>
            <a:r>
              <a:rPr lang="en-US" sz="2400" dirty="0" smtClean="0"/>
              <a:t>HALF YEARLY REPORT 2011\2012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69</a:t>
            </a:fld>
            <a:endParaRPr lang="en-US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6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950" y="1052513"/>
          <a:ext cx="8786811" cy="50419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14209"/>
                <a:gridCol w="921336"/>
                <a:gridCol w="1204823"/>
                <a:gridCol w="1063080"/>
                <a:gridCol w="1063080"/>
                <a:gridCol w="1148533"/>
                <a:gridCol w="1119371"/>
                <a:gridCol w="708721"/>
                <a:gridCol w="743658"/>
              </a:tblGrid>
              <a:tr h="54869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Program</a:t>
                      </a:r>
                      <a:endParaRPr lang="en-US" sz="1000" dirty="0"/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Baseline </a:t>
                      </a:r>
                      <a:endParaRPr lang="en-US" sz="1000" dirty="0"/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KPI</a:t>
                      </a:r>
                      <a:endParaRPr lang="en-US" sz="1000" dirty="0"/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Half</a:t>
                      </a:r>
                      <a:r>
                        <a:rPr lang="en-US" sz="1000" baseline="0" dirty="0" smtClean="0"/>
                        <a:t> yearly </a:t>
                      </a:r>
                      <a:r>
                        <a:rPr lang="en-US" sz="1000" dirty="0" smtClean="0"/>
                        <a:t>Targets</a:t>
                      </a:r>
                      <a:endParaRPr lang="en-US" sz="1000" dirty="0"/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Progress/</a:t>
                      </a:r>
                    </a:p>
                    <a:p>
                      <a:r>
                        <a:rPr lang="en-US" sz="1000" dirty="0" smtClean="0"/>
                        <a:t>Success</a:t>
                      </a:r>
                      <a:endParaRPr lang="en-US" sz="1000" dirty="0"/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Challenges</a:t>
                      </a:r>
                      <a:endParaRPr lang="en-US" sz="1000" dirty="0"/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Future</a:t>
                      </a:r>
                      <a:r>
                        <a:rPr lang="en-US" sz="1000" baseline="0" dirty="0" smtClean="0"/>
                        <a:t> Plan</a:t>
                      </a:r>
                      <a:endParaRPr lang="en-US" sz="1000" dirty="0"/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Budget  R(000</a:t>
                      </a:r>
                      <a:r>
                        <a:rPr lang="en-US" sz="1000" baseline="0" dirty="0" smtClean="0"/>
                        <a:t> 000</a:t>
                      </a:r>
                      <a:r>
                        <a:rPr lang="en-US" sz="1000" dirty="0" smtClean="0"/>
                        <a:t>)</a:t>
                      </a:r>
                      <a:endParaRPr lang="en-US" sz="1000" dirty="0"/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Expenditure</a:t>
                      </a:r>
                      <a:r>
                        <a:rPr lang="en-US" sz="1000" baseline="0" dirty="0" smtClean="0"/>
                        <a:t> (000 000)</a:t>
                      </a:r>
                      <a:endParaRPr lang="en-US" sz="1000" dirty="0"/>
                    </a:p>
                  </a:txBody>
                  <a:tcPr marL="96818" marR="96818" marT="45724" marB="45724"/>
                </a:tc>
              </a:tr>
              <a:tr h="13107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000" kern="1200" dirty="0" smtClean="0"/>
                        <a:t>Roads and storm water</a:t>
                      </a: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The list of future plan</a:t>
                      </a:r>
                      <a:r>
                        <a:rPr lang="en-US" sz="1000" baseline="0" dirty="0" smtClean="0"/>
                        <a:t> projects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/>
                        <a:t>feasibility study for 12/13 &amp; 13/14 roads and storm water projects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Studies conducted and progress at 30% completion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Project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on evaluation stage and the consultant to be appointed before end of January 2012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Delays on the appointment of the consultant</a:t>
                      </a:r>
                    </a:p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 </a:t>
                      </a: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To appoint more at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least 3 consultants to conduct the feasibility study before end of March 2012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0.00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</a:tr>
              <a:tr h="19204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Existing graveled Internal Streets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000" kern="1200" dirty="0" smtClean="0"/>
                        <a:t>Maintenance of existing Surfaced and Gravel roads</a:t>
                      </a: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Maintenance of main graveled access roads/streets within the villages for cluster 1 &amp; 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Internal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a</a:t>
                      </a:r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ccess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road and access road to the graveyard are bladed as per the request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Current Municipal borrow pits not enough to cover the entire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Municipality and royal house require payment for borrow pits.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/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have at least two borrow pits per cluster and to extend the grading activity to the appointed</a:t>
                      </a:r>
                      <a:r>
                        <a:rPr lang="en-US" sz="1000" baseline="0" dirty="0" smtClean="0"/>
                        <a:t> contractor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0.00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R0.00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</a:tr>
              <a:tr h="12620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Paved and Unpaved Access Road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kern="1200" dirty="0" smtClean="0"/>
                        <a:t>Maintenance of existing Surfaced and Gravel roads</a:t>
                      </a:r>
                      <a:endParaRPr lang="en-US" sz="1000" dirty="0" smtClean="0"/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Repair and maintenance of the existing road as per the plan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Bridges and the access road are maintained as per the request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Not able utilize</a:t>
                      </a:r>
                      <a:r>
                        <a:rPr lang="en-US" sz="1000" baseline="0" dirty="0" smtClean="0"/>
                        <a:t> borrow pit from other village to the nearest one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engage</a:t>
                      </a:r>
                      <a:r>
                        <a:rPr lang="en-US" sz="1000" baseline="0" dirty="0" smtClean="0"/>
                        <a:t> the traditional leaders to assist the municipality</a:t>
                      </a:r>
                      <a:endParaRPr lang="en-US" sz="1000" dirty="0" smtClean="0"/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 8,482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R4,036 </a:t>
                      </a:r>
                    </a:p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And R3,959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committed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8" marR="96818" marT="45724" marB="45724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810328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sp>
        <p:nvSpPr>
          <p:cNvPr id="14391" name="Slide Number Placeholder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941413-8B84-4450-B351-6AB4726327B1}" type="slidenum">
              <a:rPr lang="en-US">
                <a:ea typeface="ＭＳ Ｐゴシック" pitchFamily="34" charset="-128"/>
              </a:rPr>
              <a:pPr/>
              <a:t>7</a:t>
            </a:fld>
            <a:endParaRPr lang="en-US">
              <a:ea typeface="ＭＳ Ｐゴシック" pitchFamily="34" charset="-128"/>
            </a:endParaRPr>
          </a:p>
        </p:txBody>
      </p:sp>
      <p:pic>
        <p:nvPicPr>
          <p:cNvPr id="14393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11430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94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481138"/>
          <a:ext cx="8712969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209"/>
                <a:gridCol w="1020992"/>
                <a:gridCol w="1008112"/>
                <a:gridCol w="1016893"/>
                <a:gridCol w="1345907"/>
                <a:gridCol w="1237600"/>
                <a:gridCol w="887514"/>
                <a:gridCol w="779209"/>
                <a:gridCol w="637533"/>
              </a:tblGrid>
              <a:tr h="6290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</a:t>
                      </a:r>
                      <a:r>
                        <a:rPr lang="en-US" sz="1200" dirty="0" smtClean="0"/>
                        <a:t> 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36762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Audit</a:t>
                      </a:r>
                      <a:r>
                        <a:rPr lang="en-US" sz="1200" baseline="0" dirty="0" smtClean="0"/>
                        <a:t> committee</a:t>
                      </a:r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Audit</a:t>
                      </a:r>
                      <a:r>
                        <a:rPr lang="en-US" sz="1200" baseline="0" dirty="0" smtClean="0"/>
                        <a:t> committee charter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Audit</a:t>
                      </a:r>
                      <a:r>
                        <a:rPr lang="en-US" sz="1200" baseline="0" dirty="0" smtClean="0"/>
                        <a:t> committee meetings held and reports issued to the council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One</a:t>
                      </a:r>
                      <a:r>
                        <a:rPr lang="en-US" sz="1200" baseline="0" dirty="0" smtClean="0"/>
                        <a:t> ordinary meeting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On</a:t>
                      </a:r>
                      <a:r>
                        <a:rPr lang="en-US" sz="1200" baseline="0" dirty="0" smtClean="0"/>
                        <a:t> the 04 August 2011,ordinery meeting was held.</a:t>
                      </a:r>
                    </a:p>
                    <a:p>
                      <a:endParaRPr lang="en-US" sz="1200" baseline="0" dirty="0" smtClean="0"/>
                    </a:p>
                    <a:p>
                      <a:endParaRPr lang="en-US" sz="1200" baseline="0" dirty="0" smtClean="0"/>
                    </a:p>
                    <a:p>
                      <a:endParaRPr lang="en-US" sz="1200" baseline="0" dirty="0" smtClean="0"/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On 30 August 2011,special meeting  was held ( Review of Annual Financial Statement)</a:t>
                      </a:r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Audit</a:t>
                      </a:r>
                      <a:r>
                        <a:rPr lang="en-US" sz="1200" baseline="0" dirty="0" smtClean="0"/>
                        <a:t> committee not invited to the ordinary council meetings.</a:t>
                      </a:r>
                    </a:p>
                    <a:p>
                      <a:endParaRPr lang="en-US" sz="1200" baseline="0" dirty="0" smtClean="0"/>
                    </a:p>
                    <a:p>
                      <a:endParaRPr lang="en-US" sz="1200" baseline="0" dirty="0" smtClean="0"/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Members of the Audit Committee did not sign any contract with the municipality.</a:t>
                      </a:r>
                    </a:p>
                    <a:p>
                      <a:endParaRPr lang="en-US" sz="1200" baseline="0" dirty="0" smtClean="0"/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Members are not being paid for preparations fee</a:t>
                      </a:r>
                    </a:p>
                    <a:p>
                      <a:endParaRPr lang="en-US" sz="12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invite</a:t>
                      </a:r>
                      <a:r>
                        <a:rPr lang="en-US" sz="1200" baseline="0" dirty="0" smtClean="0"/>
                        <a:t> chairperson of the audit committee to the ordinary council meetings.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Contracts will be developed and signed by all members of the Audit Committee.</a:t>
                      </a:r>
                    </a:p>
                    <a:p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This matter has been taken to council  for resolution.</a:t>
                      </a:r>
                    </a:p>
                    <a:p>
                      <a:endParaRPr lang="en-US" sz="12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R150000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OFFICE OF THE MUNICIPAL MANAGER</a:t>
            </a:r>
            <a:br>
              <a:rPr lang="en-US" sz="2400" dirty="0" smtClean="0"/>
            </a:br>
            <a:r>
              <a:rPr lang="en-US" sz="2400" dirty="0" smtClean="0"/>
              <a:t>HALF YEARLY REPORT 2011\2012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70</a:t>
            </a:fld>
            <a:endParaRPr lang="en-US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6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8358222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481138"/>
          <a:ext cx="8712969" cy="253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209"/>
                <a:gridCol w="1020992"/>
                <a:gridCol w="1008112"/>
                <a:gridCol w="1016893"/>
                <a:gridCol w="1345907"/>
                <a:gridCol w="1237600"/>
                <a:gridCol w="887514"/>
                <a:gridCol w="779209"/>
                <a:gridCol w="637533"/>
              </a:tblGrid>
              <a:tr h="6290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</a:t>
                      </a:r>
                      <a:r>
                        <a:rPr lang="en-US" sz="1200" dirty="0" smtClean="0"/>
                        <a:t> 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891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Composition</a:t>
                      </a:r>
                      <a:r>
                        <a:rPr lang="en-US" sz="1000" baseline="0" dirty="0" smtClean="0"/>
                        <a:t> of the Audit Committee recommended to be five members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r>
                        <a:rPr lang="en-US" sz="1000" dirty="0" smtClean="0"/>
                        <a:t>Appointed additional two</a:t>
                      </a:r>
                      <a:r>
                        <a:rPr lang="en-US" sz="1000" baseline="0" dirty="0" smtClean="0"/>
                        <a:t> members of the Audit Committee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Two posts were advertised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and short listing also has been done.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OFFICE OF THE MUNICIPAL MANAGER</a:t>
            </a:r>
            <a:br>
              <a:rPr lang="en-US" sz="2400" dirty="0" smtClean="0"/>
            </a:br>
            <a:r>
              <a:rPr lang="en-US" sz="2400" dirty="0" smtClean="0"/>
              <a:t>HALF YEARLY REPORT 2011\2012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71</a:t>
            </a:fld>
            <a:endParaRPr lang="en-US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6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8358222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643050"/>
          <a:ext cx="8712969" cy="460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209"/>
                <a:gridCol w="1020992"/>
                <a:gridCol w="1008112"/>
                <a:gridCol w="1016893"/>
                <a:gridCol w="1345907"/>
                <a:gridCol w="1078888"/>
                <a:gridCol w="928694"/>
                <a:gridCol w="896741"/>
                <a:gridCol w="637533"/>
              </a:tblGrid>
              <a:tr h="62905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 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 R(000)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5876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Internal</a:t>
                      </a:r>
                      <a:r>
                        <a:rPr lang="en-US" sz="1000" baseline="0" dirty="0" smtClean="0"/>
                        <a:t> Audit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Reviewed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and approve  policies</a:t>
                      </a:r>
                    </a:p>
                    <a:p>
                      <a:r>
                        <a:rPr lang="en-US" sz="1000" baseline="0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Review</a:t>
                      </a:r>
                      <a:r>
                        <a:rPr lang="en-US" sz="1000" baseline="0" dirty="0" smtClean="0"/>
                        <a:t> of internal audit plan( three year rolling plan)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Reviewed and approved Internal audit polices</a:t>
                      </a:r>
                      <a:r>
                        <a:rPr lang="en-US" sz="1000" baseline="0" dirty="0" smtClean="0"/>
                        <a:t> and plans</a:t>
                      </a:r>
                      <a:r>
                        <a:rPr lang="en-US" sz="1000" dirty="0" smtClean="0"/>
                        <a:t>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Three year rolling plan and annual plan provisionally approved on the 04 August 2011by the Audit Committee.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Delays in the finalization of risk assessment report due to non commitment by management.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18917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Internal Audit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Approved internal audit plan.</a:t>
                      </a: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Departmental audit conducted.(Audit projects)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have</a:t>
                      </a:r>
                      <a:r>
                        <a:rPr lang="en-US" sz="1000" baseline="0" dirty="0" smtClean="0"/>
                        <a:t> six projects audited and finalized. 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  <a:p>
                      <a:r>
                        <a:rPr lang="en-US" sz="1000" baseline="0" dirty="0" smtClean="0"/>
                        <a:t>1.Assets management audit in progress</a:t>
                      </a:r>
                    </a:p>
                    <a:p>
                      <a:r>
                        <a:rPr lang="en-US" sz="1000" baseline="0" dirty="0" smtClean="0"/>
                        <a:t>2.IT general controls audit is in progress</a:t>
                      </a:r>
                    </a:p>
                    <a:p>
                      <a:r>
                        <a:rPr lang="en-US" sz="1000" baseline="0" dirty="0" smtClean="0"/>
                        <a:t>3 Supply chain management audit in progress</a:t>
                      </a:r>
                    </a:p>
                    <a:p>
                      <a:r>
                        <a:rPr lang="en-US" sz="1000" baseline="0" dirty="0" smtClean="0"/>
                        <a:t> </a:t>
                      </a:r>
                    </a:p>
                    <a:p>
                      <a:r>
                        <a:rPr lang="en-US" sz="1000" baseline="0" dirty="0" smtClean="0"/>
                        <a:t>4.Ad hoc audit on HR-recruitment and selection processes is completed and finalized.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Understaffing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1.Appointment</a:t>
                      </a:r>
                      <a:r>
                        <a:rPr lang="en-US" sz="1000" baseline="0" dirty="0" smtClean="0"/>
                        <a:t> of additional staff to capacitate the internal audit unit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2.To get assistance from external companies (co-sourcing)</a:t>
                      </a:r>
                      <a:endParaRPr lang="en-US" sz="10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R250000.00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204000</a:t>
                      </a:r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077472" cy="10668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OFFICE OF THE MUNICIPAL MANAGER</a:t>
            </a:r>
            <a:br>
              <a:rPr lang="en-US" sz="2400" dirty="0" smtClean="0"/>
            </a:br>
            <a:r>
              <a:rPr lang="en-US" sz="2400" dirty="0" smtClean="0"/>
              <a:t>HALF YEARLYREPORT 2011\2012</a:t>
            </a:r>
            <a:endParaRPr lang="en-US" sz="2400" dirty="0"/>
          </a:p>
        </p:txBody>
      </p:sp>
      <p:sp>
        <p:nvSpPr>
          <p:cNvPr id="10285" name="Slide Number Placeholder 9"/>
          <p:cNvSpPr>
            <a:spLocks noGrp="1"/>
          </p:cNvSpPr>
          <p:nvPr>
            <p:ph type="sldNum" sz="quarter" idx="12"/>
          </p:nvPr>
        </p:nvSpPr>
        <p:spPr bwMode="auto">
          <a:xfrm>
            <a:off x="6429388" y="5715016"/>
            <a:ext cx="2133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7A83EA-8E75-4973-8A07-1738714FE1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72</a:t>
            </a:fld>
            <a:endParaRPr lang="en-US" smtClean="0"/>
          </a:p>
        </p:txBody>
      </p:sp>
      <p:pic>
        <p:nvPicPr>
          <p:cNvPr id="12335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36" name="Picture 2" descr="MAKU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5006" y="1484784"/>
          <a:ext cx="8928994" cy="5210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9"/>
                <a:gridCol w="1080120"/>
                <a:gridCol w="1368152"/>
                <a:gridCol w="1440160"/>
                <a:gridCol w="1008112"/>
                <a:gridCol w="792088"/>
                <a:gridCol w="1080120"/>
                <a:gridCol w="720080"/>
                <a:gridCol w="648073"/>
              </a:tblGrid>
              <a:tr h="139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  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98296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Legal Compliance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All Legal issues managed and resolved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have legal</a:t>
                      </a:r>
                      <a:r>
                        <a:rPr lang="en-US" sz="1000" baseline="0" dirty="0" smtClean="0"/>
                        <a:t> matters/claims instituted to be attended to and solved as and when occurs.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only pending case was AFRICON which was finalized during July 2011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continue safeguarding  emergency of other cases</a:t>
                      </a:r>
                      <a:r>
                        <a:rPr lang="en-US" sz="1000" baseline="0" dirty="0" smtClean="0"/>
                        <a:t> and attendant them when required.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R1000,000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125649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Legal Unit capacitated and relevant materials supplied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have staff members trained on various issues relating to municipality and the law.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Ten  staff to be trained on disciplinary procedures </a:t>
                      </a:r>
                      <a:r>
                        <a:rPr lang="en-US" sz="1000" baseline="0" dirty="0" smtClean="0"/>
                        <a:t> in Feb 2012 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involve the </a:t>
                      </a:r>
                      <a:r>
                        <a:rPr lang="en-US" sz="1000" baseline="0" dirty="0" err="1" smtClean="0"/>
                        <a:t>labour</a:t>
                      </a:r>
                      <a:r>
                        <a:rPr lang="en-US" sz="1000" baseline="0" dirty="0" smtClean="0"/>
                        <a:t> relation office on continuous training on </a:t>
                      </a:r>
                      <a:r>
                        <a:rPr lang="en-US" sz="1000" baseline="0" dirty="0" err="1" smtClean="0"/>
                        <a:t>labour</a:t>
                      </a:r>
                      <a:r>
                        <a:rPr lang="en-US" sz="1000" baseline="0" dirty="0" smtClean="0"/>
                        <a:t> matters at office level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R150,000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188168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By-Laws</a:t>
                      </a:r>
                      <a:r>
                        <a:rPr lang="en-US" sz="1000" baseline="0" dirty="0" smtClean="0"/>
                        <a:t> developed and published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have</a:t>
                      </a:r>
                      <a:r>
                        <a:rPr lang="en-US" sz="1000" baseline="0" dirty="0" smtClean="0"/>
                        <a:t> facilitated the development of By-Laws as initiated by departments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Legal</a:t>
                      </a:r>
                      <a:r>
                        <a:rPr lang="en-US" sz="1000" baseline="0" dirty="0" smtClean="0"/>
                        <a:t> division of  provincial  GOGHSTA assisted on editing all the five by laws.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baseline="0" dirty="0" smtClean="0"/>
                        <a:t> To send all by laws to portfolios for discussion in preparation for public participation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R500,000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73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95536" y="1772816"/>
          <a:ext cx="8101409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8674"/>
                <a:gridCol w="980009"/>
                <a:gridCol w="1241345"/>
                <a:gridCol w="1306679"/>
                <a:gridCol w="914675"/>
                <a:gridCol w="718673"/>
                <a:gridCol w="980009"/>
                <a:gridCol w="653339"/>
                <a:gridCol w="588006"/>
              </a:tblGrid>
              <a:tr h="77385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Half</a:t>
                      </a:r>
                      <a:r>
                        <a:rPr lang="en-US" sz="1200" baseline="0" dirty="0" smtClean="0"/>
                        <a:t> Yearly  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627043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Institutional</a:t>
                      </a:r>
                      <a:r>
                        <a:rPr lang="en-US" sz="1000" baseline="0" dirty="0" smtClean="0"/>
                        <a:t> development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Policy developed for legal presentation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have Municipal Policy on Legal Representation Develop.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Policy</a:t>
                      </a:r>
                      <a:r>
                        <a:rPr lang="en-US" sz="1000" baseline="0" dirty="0" smtClean="0"/>
                        <a:t> under development  and draft to be </a:t>
                      </a:r>
                      <a:r>
                        <a:rPr lang="en-US" sz="1000" baseline="0" dirty="0" err="1" smtClean="0"/>
                        <a:t>finalised</a:t>
                      </a:r>
                      <a:r>
                        <a:rPr lang="en-US" sz="1000" baseline="0" dirty="0" smtClean="0"/>
                        <a:t> by February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R200,000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103180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Customer satisfaction survey findings noted by council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have municipal satisfaction survey conducted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</a:t>
                      </a:r>
                      <a:r>
                        <a:rPr lang="en-US" sz="1000" baseline="0" dirty="0" smtClean="0"/>
                        <a:t> commit the mission  of  the survey during mid-year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pPr algn="l"/>
                      <a:r>
                        <a:rPr lang="en-US" sz="1000" dirty="0" smtClean="0"/>
                        <a:t>R200,00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  <a:tr h="1031801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Institutional</a:t>
                      </a:r>
                      <a:r>
                        <a:rPr lang="en-US" sz="1000" baseline="0" dirty="0" smtClean="0"/>
                        <a:t> development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Policy developed for legal presentation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 have Municipal Policy on Legal Representation Develop.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Policy</a:t>
                      </a:r>
                      <a:r>
                        <a:rPr lang="en-US" sz="1000" baseline="0" dirty="0" smtClean="0"/>
                        <a:t> under development  and draft to be </a:t>
                      </a:r>
                      <a:r>
                        <a:rPr lang="en-US" sz="1000" baseline="0" dirty="0" err="1" smtClean="0"/>
                        <a:t>finalised</a:t>
                      </a:r>
                      <a:r>
                        <a:rPr lang="en-US" sz="1000" baseline="0" dirty="0" smtClean="0"/>
                        <a:t> by February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/>
                        <a:t>R200,000</a:t>
                      </a:r>
                      <a:endParaRPr lang="en-US" sz="10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96819" marR="96819"/>
                </a:tc>
              </a:tr>
            </a:tbl>
          </a:graphicData>
        </a:graphic>
      </p:graphicFrame>
      <p:pic>
        <p:nvPicPr>
          <p:cNvPr id="3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74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5094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13227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0250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Institutional Diagnostic</a:t>
                      </a:r>
                      <a:r>
                        <a:rPr lang="en-US" sz="1200" baseline="0" dirty="0" smtClean="0"/>
                        <a:t> study findings by council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have study conducted within the municipality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Since this have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a direct impact on policies, the process will be coupled with total policy review.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To have all key policies reviewed.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R400,000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  <a:tr h="221725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baseline="0" dirty="0" smtClean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Annual report developed and adopted by council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have quarterly</a:t>
                      </a:r>
                      <a:r>
                        <a:rPr lang="en-US" sz="1200" baseline="0" dirty="0" smtClean="0"/>
                        <a:t> municipal performance report developed and presented to </a:t>
                      </a:r>
                      <a:r>
                        <a:rPr lang="en-US" sz="1200" baseline="0" dirty="0" err="1" smtClean="0"/>
                        <a:t>Lekgotla</a:t>
                      </a:r>
                      <a:r>
                        <a:rPr lang="en-US" sz="1200" baseline="0" dirty="0" smtClean="0"/>
                        <a:t>.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Quarterly reporting </a:t>
                      </a:r>
                      <a:r>
                        <a:rPr lang="en-US" sz="1200" dirty="0" err="1" smtClean="0"/>
                        <a:t>makgotla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conducted as scheduled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R150,000</a:t>
                      </a:r>
                      <a:endParaRPr 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6819" marR="96819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75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4557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4320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2704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Repairs &amp; Maintenance – Other Assets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municipality has to repair and maintain the available assets.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Number of Property maintained and functional Assets.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All assets must be repaired and work properly.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-All assets that are fully depreciated were identified 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 Assets count were done on the 13</a:t>
                      </a:r>
                      <a:r>
                        <a:rPr lang="en-US" sz="1100" baseline="30000">
                          <a:latin typeface="Times New Roman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 Jan 2012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 List of assets to be written-off were also identified during the verification process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-Movement of assets without proper control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 Different dates of completed projects on the completion certificate submitted by Technical Services which affects the life span of the assets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-That is, depreciation will be incorrectly calculated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To utilize funds as allocated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Submission of correct dates on the completion certificate by Technical Services 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-See attached half yearly reports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500,000.00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R151,725.19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76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4303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4320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27044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Annual financial statements audit (2010/2011)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The municipality submitted AFSs on time for 2009/10 financial year.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The Auditor General Disclaimed his opinion on our financial statements.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Audit Opinion (Report)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Preparation of Financial Statements and submission by  30 August 2011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Annual Financial Statements were internally prepared and submitted to AG and National Treasury on the 30</a:t>
                      </a:r>
                      <a:r>
                        <a:rPr lang="en-US" sz="1100" baseline="30000">
                          <a:latin typeface="Times New Roman"/>
                          <a:ea typeface="Calibri"/>
                          <a:cs typeface="Times New Roman"/>
                        </a:rPr>
                        <a:t>th</a:t>
                      </a: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 August 2011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Assets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Opening Balances for previous Finacial years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Leave Management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Performance Management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Critical positions  not filled for a long time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Establish and maintain the control environment.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 To ensure proper operation of systems are in place to avoid audit queries and to ensure clean audit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-See attached draft Audit action plan.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1400,000.00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R1400,000.0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77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66309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4593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Finance Management Grant </a:t>
                      </a:r>
                      <a:r>
                        <a:rPr lang="en-US" sz="1100" dirty="0" err="1">
                          <a:latin typeface="Times New Roman"/>
                          <a:ea typeface="Calibri"/>
                          <a:cs typeface="Times New Roman"/>
                        </a:rPr>
                        <a:t>Programmes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The municipality received R 1,500,000.00 for 2010/2011 of which we managed to spend all of it.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Improved sound financial management and compliance with legislation, municipal policies and regulations.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Implement FMG Programmes as per FMG Action Plan and send reports to both Provincial and National  Treasury.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Submit monthly reports as required in terms of sec 71 of MFMA.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FMG Programmes has been implemented as per the FMG plan.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All reports for FMG have been sent to treasury on time.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We could not take the Budget and Treasury staff to training as per the FMG action plan due to the Audit taking place at the Office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All programmes budgeted for under FMG which were not implemented in the 2</a:t>
                      </a:r>
                      <a:r>
                        <a:rPr lang="en-ZA" sz="1100" baseline="30000">
                          <a:latin typeface="Times New Roman"/>
                          <a:ea typeface="Calibri"/>
                          <a:cs typeface="Times New Roman"/>
                        </a:rPr>
                        <a:t>nd</a:t>
                      </a: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  quarter are to be implemented in the 3r</a:t>
                      </a:r>
                      <a:r>
                        <a:rPr lang="en-ZA" sz="1100" baseline="3000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 quarter of the financial year 2011/2012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1500,000.00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 580,682.00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78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5256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66309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4593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Municipal Systems Improvement Grant </a:t>
                      </a:r>
                      <a:r>
                        <a:rPr lang="en-US" sz="1100" dirty="0" err="1">
                          <a:latin typeface="Times New Roman"/>
                          <a:ea typeface="Calibri"/>
                          <a:cs typeface="Times New Roman"/>
                        </a:rPr>
                        <a:t>Programmes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The municipality received R790, 000.00 for MSIG in 2010/2011 financial year and managed to spend all of it on systems improvement.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Improved Financial management systems in place.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Implement the MSIG programmes as per Action Plan submitted to National Treasury.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Sent monthly reports as required in terms of  sec 71 of MFM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The launch of Ward Committees was conducted.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The MSIG reports are submitted to Treasury  on a monthly basis 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By-laws which are not yet developed to date.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n-ZA" sz="1100">
                          <a:latin typeface="Times New Roman"/>
                          <a:ea typeface="Calibri"/>
                          <a:cs typeface="Times New Roman"/>
                        </a:rPr>
                        <a:t>New ward committees shall be taken through capacity building programmes 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750,000.00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R300,000.00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79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0825" y="1481138"/>
          <a:ext cx="8393114" cy="430371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772315"/>
                <a:gridCol w="1571546"/>
                <a:gridCol w="1671930"/>
                <a:gridCol w="1705393"/>
                <a:gridCol w="1671930"/>
              </a:tblGrid>
              <a:tr h="11489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Activity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Scope</a:t>
                      </a:r>
                      <a:r>
                        <a:rPr lang="en-US" sz="1000" baseline="0" dirty="0" smtClean="0"/>
                        <a:t> of work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Amount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progress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Comments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</a:tr>
              <a:tr h="997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Rehabilitation of Maila Mapitsane minor access bridge 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/>
                        <a:t>Construction of access bridge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  957,429.00 </a:t>
                      </a:r>
                      <a:endParaRPr lang="en-US" sz="1000" b="1" i="0" u="none" strike="noStrike" dirty="0"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Construction of wing </a:t>
                      </a:r>
                      <a:r>
                        <a:rPr lang="en-US" sz="1000" u="none" strike="noStrike" dirty="0" smtClean="0"/>
                        <a:t>walls, installation </a:t>
                      </a:r>
                      <a:r>
                        <a:rPr lang="en-US" sz="1000" u="none" strike="noStrike" dirty="0"/>
                        <a:t>of </a:t>
                      </a:r>
                      <a:r>
                        <a:rPr lang="en-US" sz="1000" u="none" strike="noStrike" dirty="0" smtClean="0"/>
                        <a:t>culvert, outstanding </a:t>
                      </a:r>
                      <a:r>
                        <a:rPr lang="en-US" sz="1000" u="none" strike="noStrike" dirty="0"/>
                        <a:t>finishing of concrete work(brickwork)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The</a:t>
                      </a:r>
                      <a:r>
                        <a:rPr lang="en-US" sz="1000" baseline="0" dirty="0" smtClean="0"/>
                        <a:t> work is successfully completed.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/>
                </a:tc>
              </a:tr>
              <a:tr h="997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Construction of Speedhumps Moretsele and Tshehlwaneng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Construction of 4 speed humps at Moretsele and 2 at Tshehlwaneng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    50,051.70 </a:t>
                      </a:r>
                      <a:endParaRPr lang="en-US" sz="1000" b="1" i="0" u="none" strike="noStrike" dirty="0"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Construction of speedhumps.Outstanding work painting of speedhumps and signage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The</a:t>
                      </a:r>
                      <a:r>
                        <a:rPr lang="en-US" sz="1000" baseline="0" dirty="0" smtClean="0"/>
                        <a:t> outstanding work to be done before the end of January 2012.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/>
                </a:tc>
              </a:tr>
              <a:tr h="1159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Mabodibeng Access Road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Re-gravel 1km,control </a:t>
                      </a:r>
                      <a:r>
                        <a:rPr lang="en-US" sz="1000" u="none" strike="noStrike" dirty="0" smtClean="0"/>
                        <a:t>storm water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  408,736.74 </a:t>
                      </a:r>
                      <a:endParaRPr lang="en-US" sz="1000" b="1" i="0" u="none" strike="noStrike" dirty="0"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The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work is successfully completed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To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have regular maintenance to avoid erosion on the road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/>
                </a:tc>
              </a:tr>
            </a:tbl>
          </a:graphicData>
        </a:graphic>
      </p:graphicFrame>
      <p:sp>
        <p:nvSpPr>
          <p:cNvPr id="153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B7BD436-6A5D-4FE9-85A9-0F8EF8596873}" type="slidenum">
              <a:rPr lang="en-US">
                <a:ea typeface="ＭＳ Ｐゴシック" pitchFamily="34" charset="-128"/>
              </a:rPr>
              <a:pPr/>
              <a:t>8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868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pic>
        <p:nvPicPr>
          <p:cNvPr id="15397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98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50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13246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37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Finance Charges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n-ZA" sz="1200">
                          <a:latin typeface="Times New Roman"/>
                          <a:ea typeface="Calibri"/>
                          <a:cs typeface="Times New Roman"/>
                        </a:rPr>
                        <a:t>The municipality bank with ABSA and have to incur charges for banking services provided.</a:t>
                      </a:r>
                      <a:endParaRPr lang="en-ZA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% of the amount paid.</a:t>
                      </a:r>
                      <a:endParaRPr lang="en-ZA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25%</a:t>
                      </a:r>
                      <a:endParaRPr lang="en-ZA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Finance Charges were paid through bank debit order system</a:t>
                      </a:r>
                      <a:endParaRPr lang="en-ZA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None</a:t>
                      </a:r>
                      <a:endParaRPr lang="en-ZA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None</a:t>
                      </a:r>
                      <a:endParaRPr lang="en-ZA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300,000.00</a:t>
                      </a:r>
                      <a:endParaRPr lang="en-ZA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R46,600.09</a:t>
                      </a:r>
                      <a:endParaRPr lang="en-ZA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80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10786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3025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Plant &amp; Municipal Vehicles: Fuel and Oil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municipality must acquire fuel for the plant and cars for operational purposes.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Effective and efficient fleet management system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Have reviewed fleet management policy in place and implement the policy with immediate effect.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Policy under review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Reporting to Budget and Treasury not done in time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Reports from the system in terms of usage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600,000.00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 113,729.95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81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10786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3025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Municipal Assets: Insurance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municipality need to ensure all assets are insured to prevent loss.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Financial protection for all municipal assets.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Insure all municipal assets and pay premiums on time.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All assets are insured with Alexandra Forbes and insurance premium has been paid for the whole 2011/2012 financial year.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 tender procedures were followed during the appointment of Alexandra Forbes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Ensure all municipal assets are insured.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To advertise for the service of the new service provider before the end of Jan 2012 for 1</a:t>
                      </a:r>
                      <a:r>
                        <a:rPr lang="en-US" sz="1100" baseline="30000"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 July 2012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To adjust the budget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750,000.00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 482,159.05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82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122612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5568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Postage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Invoices reaching customers on time.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Post MPRA monthly invoices to customers.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Print the invoice internally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Cut-off system not on time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Adhere to the timetable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100,000.00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10,000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97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Printing &amp; Stationery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municipality have to acquire stationery to assist in the operations of the municipal programmes.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Amount of inventory available and effective management of municipal inventory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Do stock taking at the beginning of the quarter.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Maintain proper records for the purchasing and usage of stationery.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Stock taking was performed at the beginning of Jan 2012 and the inventory records are kept properly.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None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None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740,000.00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 141,400.53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83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4752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128975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1637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Lease: Office Equipments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municipality have 2 leased Photocopier machines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Number of Property working Office equipments leased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Machines leased and the new service provider is appointed 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To ensure support for services required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To check machines on weekly basis by one allocated finance staff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280,000.00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R3,395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25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Office Equipments and Furniture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 baseline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Number of office equipments and furniture acquired.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Acquire Office furniture for Various Budget &amp; Treasury Offices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 office equipments and furniture acquired.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None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Acquisition of the Office furniture for Budget &amp; treasury office shall take place within the second quarter.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300,000.00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R3,395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84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180832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2296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Valuation Roll Update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municipalities have a valuation roll.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Fully updated valuation roll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Update the valuation roll with new properties.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 update has been made to the valuation roll.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information of new applicants not submitted to Budget and Treasury in order to update Valuation Roll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valuation roll shall be  updated upon receipt of information from Planning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200,000.00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R25,010.00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85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101426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3234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MPRA Collection Expenses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municipality has hired a debt collector for Property rates debtors.      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Debtors                    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Amount of funds used for collection of MPRA revenue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Outstanding debtors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Pay 17% of Property rates revenue received monthly to Debt collector.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Collect 70% of outstanding debtors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MPRA collection costs expenses has been paid to the service provider as per the contract.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Issuing Debtors invoice internally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Other department starting to pay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Appointed without following proper procedures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Education and Health department not paying whereas 80% of outstanding debts belong to them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Maintain a good standard of payment to service providers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Engage the MEC of Local Government to resolve the matter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400,000.00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 301,139.70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86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101426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3234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Vehicle tracking system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municipality has installed tracking devices in all cars for security purposes.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Number of tracking devices installed in all municipal vehicle.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Make monthly payments for all tracking devices installed on municipal cars.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All service providers are being paid on time.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None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Maintain a good standard of payment to service providers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54,000.00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 4,362.74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87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101426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3234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GRAP Financial Statements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municipality used a consultant to prepare the AFS for 2009/2010.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GRAP Compliant Financial Statements.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Preparation &amp; submission of financial statements for 2010/11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Budget and Treasury Office prepared the financial statements without the use of consultant and saved costs.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Assets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To continue preparing AFSs in house and capacitating the Key Budget and Treasury staff to maintain competency in compilation of AFSs.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200,000.00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R0.00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88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101426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3234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New Financial information system Implementation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municipality changed the financial system from munsoft to Accpac.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Level of implementation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Fully implemented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All documents are now filed electronically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municipality successfully implemented the new system (Accpacc)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None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Maintain proper usage of the financial system to ensure accuracy and completeness in record keeping.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350,000.00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R301,488.94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89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0825" y="1481138"/>
          <a:ext cx="8393114" cy="430371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772315"/>
                <a:gridCol w="1571546"/>
                <a:gridCol w="1671930"/>
                <a:gridCol w="1705393"/>
                <a:gridCol w="1671930"/>
              </a:tblGrid>
              <a:tr h="11489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Activity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Scope</a:t>
                      </a:r>
                      <a:r>
                        <a:rPr lang="en-US" sz="1000" baseline="0" dirty="0" smtClean="0"/>
                        <a:t> of work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Amount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progress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Comments</a:t>
                      </a:r>
                      <a:endParaRPr lang="en-US" sz="1000" dirty="0">
                        <a:solidFill>
                          <a:schemeClr val="bg1"/>
                        </a:solidFill>
                      </a:endParaRPr>
                    </a:p>
                  </a:txBody>
                  <a:tcPr marT="45718" marB="45718"/>
                </a:tc>
              </a:tr>
              <a:tr h="997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Marulaneng Access road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Rip and compact 6.2km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1,454,115.60 </a:t>
                      </a:r>
                      <a:endParaRPr lang="en-US" sz="1000" b="1" i="0" u="none" strike="noStrike" dirty="0"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The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work is successful completed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To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have regular maintenance to avoid erosion on the road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/>
                </a:tc>
              </a:tr>
              <a:tr h="997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Kutupu Access road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Road </a:t>
                      </a:r>
                      <a:r>
                        <a:rPr lang="en-US" sz="1000" u="none" strike="noStrike" dirty="0" smtClean="0"/>
                        <a:t>marking, road signs, maintain </a:t>
                      </a:r>
                      <a:r>
                        <a:rPr lang="en-US" sz="1000" u="none" strike="noStrike" dirty="0"/>
                        <a:t>surface and repair V-drains.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  332,908.50 </a:t>
                      </a:r>
                      <a:endParaRPr lang="en-US" sz="1000" b="1" i="0" u="none" strike="noStrike" dirty="0"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The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work is successful completed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Keep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on maintaining the road as and when required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/>
                </a:tc>
              </a:tr>
              <a:tr h="1159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Reitfontein Access road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Repairing of edge breaks for 2.5km,grouted stone pitching for 1.5km,patching of potholes and repairing of edge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/>
                        <a:t> R     787,923.54 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latin typeface="Tahom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latin typeface="+mn-lt"/>
                        </a:rPr>
                        <a:t>80%</a:t>
                      </a:r>
                      <a:r>
                        <a:rPr lang="en-US" sz="1000" b="0" i="0" u="none" strike="noStrike" baseline="0" dirty="0" smtClean="0">
                          <a:latin typeface="+mn-lt"/>
                        </a:rPr>
                        <a:t> of the work has been done</a:t>
                      </a:r>
                      <a:endParaRPr lang="en-US" sz="1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dk1"/>
                          </a:solidFill>
                        </a:rPr>
                        <a:t>The</a:t>
                      </a:r>
                      <a:r>
                        <a:rPr lang="en-US" sz="1000" baseline="0" dirty="0" smtClean="0">
                          <a:solidFill>
                            <a:schemeClr val="dk1"/>
                          </a:solidFill>
                        </a:rPr>
                        <a:t> outstanding work to be done by end of January 2012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/>
                </a:tc>
              </a:tr>
            </a:tbl>
          </a:graphicData>
        </a:graphic>
      </p:graphicFrame>
      <p:sp>
        <p:nvSpPr>
          <p:cNvPr id="164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550E6C0-7B8D-46E8-878A-C98045487CA7}" type="slidenum">
              <a:rPr lang="en-US">
                <a:ea typeface="ＭＳ Ｐゴシック" pitchFamily="34" charset="-128"/>
              </a:rPr>
              <a:pPr/>
              <a:t>9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63668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+mj-cs"/>
              </a:rPr>
              <a:t>INFRASTRUCTURE DEVELOPMENT</a:t>
            </a:r>
            <a:br>
              <a:rPr lang="en-US" sz="2400" dirty="0" smtClean="0">
                <a:cs typeface="+mj-cs"/>
              </a:rPr>
            </a:br>
            <a:r>
              <a:rPr lang="en-US" sz="2400" dirty="0" smtClean="0">
                <a:cs typeface="+mj-cs"/>
              </a:rPr>
              <a:t>HALF YEARLY REPORT 2011-2012</a:t>
            </a:r>
            <a:endParaRPr lang="en-US" sz="2400" dirty="0">
              <a:ea typeface="+mj-ea"/>
              <a:cs typeface="+mj-cs"/>
            </a:endParaRPr>
          </a:p>
        </p:txBody>
      </p:sp>
      <p:pic>
        <p:nvPicPr>
          <p:cNvPr id="16421" name="Picture 2" descr="MAKUD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422" name="Picture 2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6308725"/>
            <a:ext cx="57308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9512" y="1340768"/>
          <a:ext cx="8748465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522"/>
                <a:gridCol w="1058282"/>
                <a:gridCol w="1340491"/>
                <a:gridCol w="1128833"/>
                <a:gridCol w="1128833"/>
                <a:gridCol w="1058282"/>
                <a:gridCol w="987730"/>
                <a:gridCol w="705521"/>
                <a:gridCol w="634971"/>
              </a:tblGrid>
              <a:tr h="101426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Program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Baseline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KPI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 Half</a:t>
                      </a:r>
                      <a:r>
                        <a:rPr lang="en-US" sz="1200" baseline="0" dirty="0" smtClean="0"/>
                        <a:t> Yearly </a:t>
                      </a:r>
                    </a:p>
                    <a:p>
                      <a:r>
                        <a:rPr lang="en-US" sz="1200" baseline="0" dirty="0" smtClean="0"/>
                        <a:t>Target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Progress/</a:t>
                      </a:r>
                    </a:p>
                    <a:p>
                      <a:r>
                        <a:rPr lang="en-US" sz="1200" dirty="0" smtClean="0"/>
                        <a:t>Success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Challenges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Future</a:t>
                      </a:r>
                      <a:r>
                        <a:rPr lang="en-US" sz="1200" baseline="0" dirty="0" smtClean="0"/>
                        <a:t> Plan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Budget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Expenditure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 marL="96819" marR="96819">
                    <a:solidFill>
                      <a:srgbClr val="92D050"/>
                    </a:solidFill>
                  </a:tcPr>
                </a:tc>
              </a:tr>
              <a:tr h="3234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Fuel Cards System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No baseline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Level of implementation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Invite the bank to give us a presentation on the system advantages and Disadvantages)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Negotiate a deal with the bank and fully implement the system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The municipality is in the process of acquiring the fuel cards system with ABSA bank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Information submitted to EXCO for Council approval is not properly handled.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Monitor the usage of the fuel cards.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Obtain Council Resolution before the 1</a:t>
                      </a:r>
                      <a:r>
                        <a:rPr lang="en-US" sz="1100" baseline="30000"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 of Nov 2011.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Attach find the sample of resolution requested by ABSA Bank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latin typeface="Times New Roman"/>
                          <a:ea typeface="Calibri"/>
                          <a:cs typeface="Times New Roman"/>
                        </a:rPr>
                        <a:t>20,000.00</a:t>
                      </a:r>
                      <a:endParaRPr lang="en-ZA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latin typeface="Times New Roman"/>
                          <a:ea typeface="Calibri"/>
                          <a:cs typeface="Times New Roman"/>
                        </a:rPr>
                        <a:t>R0.00</a:t>
                      </a:r>
                      <a:endParaRPr lang="en-ZA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 descr="MAKU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260350"/>
            <a:ext cx="1143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75656" y="332656"/>
            <a:ext cx="7077472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OFFICE OF THE MUNICIPAL MANAGER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HALF YEARLYREPORT 2011\2012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3D211-6621-412F-96DD-36CD20551A8E}" type="slidenum">
              <a:rPr lang="en-ZA" smtClean="0"/>
              <a:pPr/>
              <a:t>90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1165</TotalTime>
  <Words>10986</Words>
  <Application>Microsoft Office PowerPoint</Application>
  <PresentationFormat>On-screen Show (4:3)</PresentationFormat>
  <Paragraphs>2796</Paragraphs>
  <Slides>90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91" baseType="lpstr">
      <vt:lpstr>Flow</vt:lpstr>
      <vt:lpstr>MAKHUDUTHAMAGA MUNICIPALITY</vt:lpstr>
      <vt:lpstr>INFRASTRUCTURE DEVELOPMENT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INFRASTRUCTURE DEVELOPMENT HALF YEARLY REPORT 2011-2012</vt:lpstr>
      <vt:lpstr>ECONOMIC DEVELOPMENT AND PLANNING</vt:lpstr>
      <vt:lpstr>ECONOMIC DEVELOPMENTAND PLANNING  2011/2012 HALF YEARLY REPORT</vt:lpstr>
      <vt:lpstr>ECONOMIC DEVELOPMENTAND PLANNING  2011/2012 HALF YEARLY REPORT</vt:lpstr>
      <vt:lpstr>ECONOMIC DEVELOPMENTAND PLANNING  2011/2012 HALF YEARLY REPORT</vt:lpstr>
      <vt:lpstr>ECONOMIC DEVELOPMENTAND PLANNING  2011/2012 HALF YEARLY REPORT</vt:lpstr>
      <vt:lpstr>ECONOMIC DEVELOPMENTAND PLANNING  2011/2012 HALF YEARLY REPORT</vt:lpstr>
      <vt:lpstr>ECONOMIC DEVELOPMENTAND PLANNING  2011/2012 HALF YEARLY REPORT</vt:lpstr>
      <vt:lpstr>ECONOMIC DEVELOPMENTAND PLANNING  2011/2012 HALF YEARLY REPORT</vt:lpstr>
      <vt:lpstr>       ECONOMIC DEVELOPMENTAND PLANNING      2011/2012 HALF YEARLY REPORT</vt:lpstr>
      <vt:lpstr>ECONOMIC DEVELOPMENTAND PLANNING  2011/2012 HALF YEARLY REPORT</vt:lpstr>
      <vt:lpstr>CORPORATE SERVICES</vt:lpstr>
      <vt:lpstr>CORPORATE SERVICES HALF YEARLY REPORT 2011/12</vt:lpstr>
      <vt:lpstr>CORPORATE SERVICES  HALF YEARLY  REPORT 2011/12</vt:lpstr>
      <vt:lpstr>CORPORATE SERVICES  HALF YEARLY REPORT 2011/12</vt:lpstr>
      <vt:lpstr>CORPORATE SERVICES  HALF YEARLY REPORT 2011/12</vt:lpstr>
      <vt:lpstr>CORPORATE SERVICES  HALF YEARLY REPORT 2011/12</vt:lpstr>
      <vt:lpstr>CORPORATE SERVICES  HALF YEARLY REPORT 2011/12</vt:lpstr>
      <vt:lpstr>CORPORATE SERVICES  HALF YEARLY REPORT 2011/12</vt:lpstr>
      <vt:lpstr>CORPORATE SERVICES  HALF YEARLY REPORT 2011/12</vt:lpstr>
      <vt:lpstr>CORPORATE SERVICES  HALF YEARLY REPORT 2011/12</vt:lpstr>
      <vt:lpstr>CORPORATE SERVICES  HALF YEARLY REPORT 2011/12</vt:lpstr>
      <vt:lpstr>CORPORATE SERVICES HALF YEARLY REPORT 2011</vt:lpstr>
      <vt:lpstr>CORPORATE SERVICES  HALF YEARLY  REPORT 2011/12</vt:lpstr>
      <vt:lpstr>CORPORATE SERVICES  HALF YEARLY REPORT 2011/12</vt:lpstr>
      <vt:lpstr>CORPORATE SERVICES  HALF YEARLY REPORT 2011/12</vt:lpstr>
      <vt:lpstr>CORPORATE SERVICES  HALF YEARLY  REPORT 2011/12</vt:lpstr>
      <vt:lpstr>CORPORATE SERVICES  HALF YEARLY REPORT 2011/12</vt:lpstr>
      <vt:lpstr>CORPORATE SERVICES HALF YEARLY REPORT 2011</vt:lpstr>
      <vt:lpstr>CORPORATE SERVICES  HALF YEARLY REPORT 2011/12</vt:lpstr>
      <vt:lpstr>CORPORATE SERVICES  HALF YEARLY REPORT 2011/12</vt:lpstr>
      <vt:lpstr>COMMUNITY SERVICES</vt:lpstr>
      <vt:lpstr>COMMUNITY SERVICES                       HALF YEARLY TARGETS REPORT 2011/2012</vt:lpstr>
      <vt:lpstr>COMMUNITY SERVICES                       HALF YEARLY TARGETS REPORT 2011/2012:CONTINUATION</vt:lpstr>
      <vt:lpstr>COMMUNITY SERVICES HALF YEARLY REPORT 2011-2012    CONTINUATION</vt:lpstr>
      <vt:lpstr>COMMUNITY SERVICES HALF YEARLY REPORT 2011-2012 : CONTINUATION</vt:lpstr>
      <vt:lpstr>COMMUNITY SERVICES HALF YEARLY REPORT 2011\2012</vt:lpstr>
      <vt:lpstr>COMMUNITY SERVICES HALF YEARLY REPORT 2011-2012 : CONTINUATION</vt:lpstr>
      <vt:lpstr>   COMMUNITY SERVICES HALF YEARLY REPORT 2011-2012  </vt:lpstr>
      <vt:lpstr>COMMUNITY SERVICES HALF YEARLY REPORT 2011-2012   :CONTINUATION</vt:lpstr>
      <vt:lpstr>COMMUNITY SERVICES HALF YEARLYREPORT 2011-2012 </vt:lpstr>
      <vt:lpstr>COMMUNITY SERVICES HALF YEARLY REPORT 2011-2012 : CONTINUATION</vt:lpstr>
      <vt:lpstr>STRATEGIC SUPPORT SERVICES</vt:lpstr>
      <vt:lpstr>OFFICE OF THE MUNICIPAL MANAGER HALF YEARLY REPORT 2011\2012</vt:lpstr>
      <vt:lpstr>OFFICE OF THE MUNICIPAL MANAGER HALF YEARLY REPORT 2011\2012</vt:lpstr>
      <vt:lpstr>OFFICE OF THE MUNICIPAL MANAGER HALF YEARLY REPORT 2011\2012</vt:lpstr>
      <vt:lpstr>OFFICE OF THE MUNICIPAL MANAGER HALF YEARLY REPORT 2011\2012</vt:lpstr>
      <vt:lpstr>OFFICE OF THE MUNICIPAL MANAGER HALF YEARLYREPORT 2011\2012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  <vt:lpstr>Slide 90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SERVICES</dc:title>
  <dc:creator>morufe</dc:creator>
  <cp:lastModifiedBy>hendrickn</cp:lastModifiedBy>
  <cp:revision>158</cp:revision>
  <dcterms:created xsi:type="dcterms:W3CDTF">2012-01-05T08:08:59Z</dcterms:created>
  <dcterms:modified xsi:type="dcterms:W3CDTF">2016-03-02T10:17:35Z</dcterms:modified>
</cp:coreProperties>
</file>